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301" r:id="rId3"/>
    <p:sldId id="334" r:id="rId4"/>
    <p:sldId id="314" r:id="rId5"/>
    <p:sldId id="343" r:id="rId6"/>
    <p:sldId id="315" r:id="rId7"/>
    <p:sldId id="335" r:id="rId8"/>
    <p:sldId id="331" r:id="rId9"/>
    <p:sldId id="333" r:id="rId10"/>
    <p:sldId id="304" r:id="rId11"/>
    <p:sldId id="312" r:id="rId12"/>
    <p:sldId id="332" r:id="rId13"/>
    <p:sldId id="338" r:id="rId14"/>
    <p:sldId id="302" r:id="rId15"/>
    <p:sldId id="308" r:id="rId16"/>
    <p:sldId id="300" r:id="rId17"/>
    <p:sldId id="287" r:id="rId18"/>
    <p:sldId id="291" r:id="rId19"/>
    <p:sldId id="344" r:id="rId20"/>
    <p:sldId id="30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CDCDCD"/>
    <a:srgbClr val="D7D7D7"/>
    <a:srgbClr val="BEBEBE"/>
    <a:srgbClr val="A9A9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3EBD58-58D7-4AEE-91FA-D369ECB027DE}" v="492" dt="2023-04-04T17:58:56.6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8" autoAdjust="0"/>
    <p:restoredTop sz="93287" autoAdjust="0"/>
  </p:normalViewPr>
  <p:slideViewPr>
    <p:cSldViewPr>
      <p:cViewPr varScale="1">
        <p:scale>
          <a:sx n="103" d="100"/>
          <a:sy n="103" d="100"/>
        </p:scale>
        <p:origin x="978"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5/10/relationships/revisionInfo" Target="revisionInfo.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61D8E4-0A23-4242-A6A0-4E3E4710D7AE}" type="datetimeFigureOut">
              <a:rPr lang="en-US" smtClean="0"/>
              <a:t>4/4/2023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194E65-562E-4EAE-A9C0-C3C1C38DD0DB}" type="slidenum">
              <a:rPr lang="en-US" smtClean="0"/>
              <a:t>‹#›</a:t>
            </a:fld>
            <a:endParaRPr lang="en-US"/>
          </a:p>
        </p:txBody>
      </p:sp>
    </p:spTree>
    <p:extLst>
      <p:ext uri="{BB962C8B-B14F-4D97-AF65-F5344CB8AC3E}">
        <p14:creationId xmlns:p14="http://schemas.microsoft.com/office/powerpoint/2010/main" val="986499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RONDA</a:t>
            </a:r>
          </a:p>
        </p:txBody>
      </p:sp>
      <p:sp>
        <p:nvSpPr>
          <p:cNvPr id="4" name="Slide Number Placeholder 3"/>
          <p:cNvSpPr>
            <a:spLocks noGrp="1"/>
          </p:cNvSpPr>
          <p:nvPr>
            <p:ph type="sldNum" sz="quarter" idx="10"/>
          </p:nvPr>
        </p:nvSpPr>
        <p:spPr/>
        <p:txBody>
          <a:bodyPr/>
          <a:lstStyle/>
          <a:p>
            <a:fld id="{88194E65-562E-4EAE-A9C0-C3C1C38DD0DB}" type="slidenum">
              <a:rPr lang="en-US" smtClean="0"/>
              <a:t>1</a:t>
            </a:fld>
            <a:endParaRPr lang="en-US"/>
          </a:p>
        </p:txBody>
      </p:sp>
    </p:spTree>
    <p:extLst>
      <p:ext uri="{BB962C8B-B14F-4D97-AF65-F5344CB8AC3E}">
        <p14:creationId xmlns:p14="http://schemas.microsoft.com/office/powerpoint/2010/main" val="1105034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SCOTT</a:t>
            </a:r>
          </a:p>
        </p:txBody>
      </p:sp>
      <p:sp>
        <p:nvSpPr>
          <p:cNvPr id="4" name="Slide Number Placeholder 3"/>
          <p:cNvSpPr>
            <a:spLocks noGrp="1"/>
          </p:cNvSpPr>
          <p:nvPr>
            <p:ph type="sldNum" sz="quarter" idx="10"/>
          </p:nvPr>
        </p:nvSpPr>
        <p:spPr/>
        <p:txBody>
          <a:bodyPr/>
          <a:lstStyle/>
          <a:p>
            <a:fld id="{88194E65-562E-4EAE-A9C0-C3C1C38DD0DB}" type="slidenum">
              <a:rPr lang="en-US" smtClean="0"/>
              <a:t>10</a:t>
            </a:fld>
            <a:endParaRPr lang="en-US"/>
          </a:p>
        </p:txBody>
      </p:sp>
    </p:spTree>
    <p:extLst>
      <p:ext uri="{BB962C8B-B14F-4D97-AF65-F5344CB8AC3E}">
        <p14:creationId xmlns:p14="http://schemas.microsoft.com/office/powerpoint/2010/main" val="652842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SCOTT</a:t>
            </a:r>
          </a:p>
          <a:p>
            <a:endParaRPr lang="en-US" b="1" baseline="0" dirty="0"/>
          </a:p>
        </p:txBody>
      </p:sp>
      <p:sp>
        <p:nvSpPr>
          <p:cNvPr id="4" name="Slide Number Placeholder 3"/>
          <p:cNvSpPr>
            <a:spLocks noGrp="1"/>
          </p:cNvSpPr>
          <p:nvPr>
            <p:ph type="sldNum" sz="quarter" idx="10"/>
          </p:nvPr>
        </p:nvSpPr>
        <p:spPr/>
        <p:txBody>
          <a:bodyPr/>
          <a:lstStyle/>
          <a:p>
            <a:fld id="{88194E65-562E-4EAE-A9C0-C3C1C38DD0DB}" type="slidenum">
              <a:rPr lang="en-US" smtClean="0"/>
              <a:t>11</a:t>
            </a:fld>
            <a:endParaRPr lang="en-US"/>
          </a:p>
        </p:txBody>
      </p:sp>
    </p:spTree>
    <p:extLst>
      <p:ext uri="{BB962C8B-B14F-4D97-AF65-F5344CB8AC3E}">
        <p14:creationId xmlns:p14="http://schemas.microsoft.com/office/powerpoint/2010/main" val="1656959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RONDA</a:t>
            </a:r>
          </a:p>
        </p:txBody>
      </p:sp>
      <p:sp>
        <p:nvSpPr>
          <p:cNvPr id="4" name="Slide Number Placeholder 3"/>
          <p:cNvSpPr>
            <a:spLocks noGrp="1"/>
          </p:cNvSpPr>
          <p:nvPr>
            <p:ph type="sldNum" sz="quarter" idx="5"/>
          </p:nvPr>
        </p:nvSpPr>
        <p:spPr/>
        <p:txBody>
          <a:bodyPr/>
          <a:lstStyle/>
          <a:p>
            <a:fld id="{88194E65-562E-4EAE-A9C0-C3C1C38DD0DB}" type="slidenum">
              <a:rPr lang="en-US" smtClean="0"/>
              <a:t>12</a:t>
            </a:fld>
            <a:endParaRPr lang="en-US"/>
          </a:p>
        </p:txBody>
      </p:sp>
    </p:spTree>
    <p:extLst>
      <p:ext uri="{BB962C8B-B14F-4D97-AF65-F5344CB8AC3E}">
        <p14:creationId xmlns:p14="http://schemas.microsoft.com/office/powerpoint/2010/main" val="2912898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2000" dirty="0"/>
              <a:t>RONDA</a:t>
            </a:r>
          </a:p>
          <a:p>
            <a:pPr marL="0" indent="0">
              <a:lnSpc>
                <a:spcPct val="120000"/>
              </a:lnSpc>
              <a:spcBef>
                <a:spcPts val="0"/>
              </a:spcBef>
              <a:spcAft>
                <a:spcPts val="0"/>
              </a:spcAft>
              <a:buNone/>
            </a:pPr>
            <a:endParaRPr lang="en-US" sz="2000" dirty="0"/>
          </a:p>
        </p:txBody>
      </p:sp>
      <p:sp>
        <p:nvSpPr>
          <p:cNvPr id="4" name="Slide Number Placeholder 3"/>
          <p:cNvSpPr>
            <a:spLocks noGrp="1"/>
          </p:cNvSpPr>
          <p:nvPr>
            <p:ph type="sldNum" sz="quarter" idx="5"/>
          </p:nvPr>
        </p:nvSpPr>
        <p:spPr/>
        <p:txBody>
          <a:bodyPr/>
          <a:lstStyle/>
          <a:p>
            <a:fld id="{017142BC-A7BD-4276-975D-6351998F7C85}" type="slidenum">
              <a:rPr lang="en-US" smtClean="0"/>
              <a:t>13</a:t>
            </a:fld>
            <a:endParaRPr lang="en-US" dirty="0"/>
          </a:p>
        </p:txBody>
      </p:sp>
    </p:spTree>
    <p:extLst>
      <p:ext uri="{BB962C8B-B14F-4D97-AF65-F5344CB8AC3E}">
        <p14:creationId xmlns:p14="http://schemas.microsoft.com/office/powerpoint/2010/main" val="3580987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14</a:t>
            </a:fld>
            <a:endParaRPr lang="en-US" dirty="0"/>
          </a:p>
        </p:txBody>
      </p:sp>
    </p:spTree>
    <p:extLst>
      <p:ext uri="{BB962C8B-B14F-4D97-AF65-F5344CB8AC3E}">
        <p14:creationId xmlns:p14="http://schemas.microsoft.com/office/powerpoint/2010/main" val="1870771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RONDA</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7142BC-A7BD-4276-975D-6351998F7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881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RONDA</a:t>
            </a:r>
          </a:p>
          <a:p>
            <a:r>
              <a:rPr lang="en-US" dirty="0"/>
              <a:t>10 items.  How many of those 10 items are also good for you?</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7142BC-A7BD-4276-975D-6351998F7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793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RONDA</a:t>
            </a:r>
          </a:p>
          <a:p>
            <a:r>
              <a:rPr lang="en-US" dirty="0"/>
              <a:t>10 items.  How many of those 10 items are also good for you?</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7142BC-A7BD-4276-975D-6351998F7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04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18</a:t>
            </a:fld>
            <a:endParaRPr lang="en-US" dirty="0"/>
          </a:p>
        </p:txBody>
      </p:sp>
    </p:spTree>
    <p:extLst>
      <p:ext uri="{BB962C8B-B14F-4D97-AF65-F5344CB8AC3E}">
        <p14:creationId xmlns:p14="http://schemas.microsoft.com/office/powerpoint/2010/main" val="3353307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RONDA &amp; SCOTT</a:t>
            </a:r>
          </a:p>
          <a:p>
            <a:r>
              <a:rPr lang="en-US" b="1" dirty="0"/>
              <a:t>WE SHOULD HAVE ABOUT 15-20 MINUTES FOR QUESTIONS</a:t>
            </a:r>
          </a:p>
        </p:txBody>
      </p:sp>
      <p:sp>
        <p:nvSpPr>
          <p:cNvPr id="4" name="Slide Number Placeholder 3"/>
          <p:cNvSpPr>
            <a:spLocks noGrp="1"/>
          </p:cNvSpPr>
          <p:nvPr>
            <p:ph type="sldNum" sz="quarter" idx="10"/>
          </p:nvPr>
        </p:nvSpPr>
        <p:spPr/>
        <p:txBody>
          <a:bodyPr/>
          <a:lstStyle/>
          <a:p>
            <a:fld id="{88194E65-562E-4EAE-A9C0-C3C1C38DD0DB}" type="slidenum">
              <a:rPr lang="en-US" smtClean="0"/>
              <a:t>19</a:t>
            </a:fld>
            <a:endParaRPr lang="en-US"/>
          </a:p>
        </p:txBody>
      </p:sp>
    </p:spTree>
    <p:extLst>
      <p:ext uri="{BB962C8B-B14F-4D97-AF65-F5344CB8AC3E}">
        <p14:creationId xmlns:p14="http://schemas.microsoft.com/office/powerpoint/2010/main" val="293428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RONDA</a:t>
            </a:r>
          </a:p>
          <a:p>
            <a:endParaRPr lang="en-US" dirty="0"/>
          </a:p>
          <a:p>
            <a:endParaRPr lang="en-US" dirty="0"/>
          </a:p>
        </p:txBody>
      </p:sp>
      <p:sp>
        <p:nvSpPr>
          <p:cNvPr id="4" name="Slide Number Placeholder 3"/>
          <p:cNvSpPr>
            <a:spLocks noGrp="1"/>
          </p:cNvSpPr>
          <p:nvPr>
            <p:ph type="sldNum" sz="quarter" idx="10"/>
          </p:nvPr>
        </p:nvSpPr>
        <p:spPr/>
        <p:txBody>
          <a:bodyPr/>
          <a:lstStyle/>
          <a:p>
            <a:fld id="{88194E65-562E-4EAE-A9C0-C3C1C38DD0DB}" type="slidenum">
              <a:rPr lang="en-US" smtClean="0"/>
              <a:t>2</a:t>
            </a:fld>
            <a:endParaRPr lang="en-US"/>
          </a:p>
        </p:txBody>
      </p:sp>
    </p:spTree>
    <p:extLst>
      <p:ext uri="{BB962C8B-B14F-4D97-AF65-F5344CB8AC3E}">
        <p14:creationId xmlns:p14="http://schemas.microsoft.com/office/powerpoint/2010/main" val="205286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SCOTT</a:t>
            </a:r>
          </a:p>
          <a:p>
            <a:endParaRPr lang="en-US" b="1" baseline="0" dirty="0"/>
          </a:p>
        </p:txBody>
      </p:sp>
      <p:sp>
        <p:nvSpPr>
          <p:cNvPr id="4" name="Slide Number Placeholder 3"/>
          <p:cNvSpPr>
            <a:spLocks noGrp="1"/>
          </p:cNvSpPr>
          <p:nvPr>
            <p:ph type="sldNum" sz="quarter" idx="10"/>
          </p:nvPr>
        </p:nvSpPr>
        <p:spPr/>
        <p:txBody>
          <a:bodyPr/>
          <a:lstStyle/>
          <a:p>
            <a:fld id="{88194E65-562E-4EAE-A9C0-C3C1C38DD0DB}" type="slidenum">
              <a:rPr lang="en-US" smtClean="0"/>
              <a:t>3</a:t>
            </a:fld>
            <a:endParaRPr lang="en-US"/>
          </a:p>
        </p:txBody>
      </p:sp>
    </p:spTree>
    <p:extLst>
      <p:ext uri="{BB962C8B-B14F-4D97-AF65-F5344CB8AC3E}">
        <p14:creationId xmlns:p14="http://schemas.microsoft.com/office/powerpoint/2010/main" val="130209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SCOTT</a:t>
            </a:r>
          </a:p>
          <a:p>
            <a:endParaRPr lang="en-US" b="1" baseline="0" dirty="0"/>
          </a:p>
        </p:txBody>
      </p:sp>
      <p:sp>
        <p:nvSpPr>
          <p:cNvPr id="4" name="Slide Number Placeholder 3"/>
          <p:cNvSpPr>
            <a:spLocks noGrp="1"/>
          </p:cNvSpPr>
          <p:nvPr>
            <p:ph type="sldNum" sz="quarter" idx="10"/>
          </p:nvPr>
        </p:nvSpPr>
        <p:spPr/>
        <p:txBody>
          <a:bodyPr/>
          <a:lstStyle/>
          <a:p>
            <a:fld id="{88194E65-562E-4EAE-A9C0-C3C1C38DD0DB}" type="slidenum">
              <a:rPr lang="en-US" smtClean="0"/>
              <a:t>4</a:t>
            </a:fld>
            <a:endParaRPr lang="en-US"/>
          </a:p>
        </p:txBody>
      </p:sp>
    </p:spTree>
    <p:extLst>
      <p:ext uri="{BB962C8B-B14F-4D97-AF65-F5344CB8AC3E}">
        <p14:creationId xmlns:p14="http://schemas.microsoft.com/office/powerpoint/2010/main" val="1714573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SCOTT</a:t>
            </a:r>
          </a:p>
          <a:p>
            <a:endParaRPr lang="en-US" b="1" baseline="0" dirty="0"/>
          </a:p>
        </p:txBody>
      </p:sp>
      <p:sp>
        <p:nvSpPr>
          <p:cNvPr id="4" name="Slide Number Placeholder 3"/>
          <p:cNvSpPr>
            <a:spLocks noGrp="1"/>
          </p:cNvSpPr>
          <p:nvPr>
            <p:ph type="sldNum" sz="quarter" idx="10"/>
          </p:nvPr>
        </p:nvSpPr>
        <p:spPr/>
        <p:txBody>
          <a:bodyPr/>
          <a:lstStyle/>
          <a:p>
            <a:fld id="{88194E65-562E-4EAE-A9C0-C3C1C38DD0DB}" type="slidenum">
              <a:rPr lang="en-US" smtClean="0"/>
              <a:t>5</a:t>
            </a:fld>
            <a:endParaRPr lang="en-US"/>
          </a:p>
        </p:txBody>
      </p:sp>
    </p:spTree>
    <p:extLst>
      <p:ext uri="{BB962C8B-B14F-4D97-AF65-F5344CB8AC3E}">
        <p14:creationId xmlns:p14="http://schemas.microsoft.com/office/powerpoint/2010/main" val="1302099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SCOTT</a:t>
            </a:r>
          </a:p>
          <a:p>
            <a:endParaRPr lang="en-US" b="1" baseline="0" dirty="0"/>
          </a:p>
        </p:txBody>
      </p:sp>
      <p:sp>
        <p:nvSpPr>
          <p:cNvPr id="4" name="Slide Number Placeholder 3"/>
          <p:cNvSpPr>
            <a:spLocks noGrp="1"/>
          </p:cNvSpPr>
          <p:nvPr>
            <p:ph type="sldNum" sz="quarter" idx="10"/>
          </p:nvPr>
        </p:nvSpPr>
        <p:spPr/>
        <p:txBody>
          <a:bodyPr/>
          <a:lstStyle/>
          <a:p>
            <a:fld id="{88194E65-562E-4EAE-A9C0-C3C1C38DD0DB}" type="slidenum">
              <a:rPr lang="en-US" smtClean="0"/>
              <a:t>6</a:t>
            </a:fld>
            <a:endParaRPr lang="en-US"/>
          </a:p>
        </p:txBody>
      </p:sp>
    </p:spTree>
    <p:extLst>
      <p:ext uri="{BB962C8B-B14F-4D97-AF65-F5344CB8AC3E}">
        <p14:creationId xmlns:p14="http://schemas.microsoft.com/office/powerpoint/2010/main" val="416086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SCOTT</a:t>
            </a:r>
          </a:p>
          <a:p>
            <a:endParaRPr lang="en-US" b="1" baseline="0" dirty="0"/>
          </a:p>
        </p:txBody>
      </p:sp>
      <p:sp>
        <p:nvSpPr>
          <p:cNvPr id="4" name="Slide Number Placeholder 3"/>
          <p:cNvSpPr>
            <a:spLocks noGrp="1"/>
          </p:cNvSpPr>
          <p:nvPr>
            <p:ph type="sldNum" sz="quarter" idx="10"/>
          </p:nvPr>
        </p:nvSpPr>
        <p:spPr/>
        <p:txBody>
          <a:bodyPr/>
          <a:lstStyle/>
          <a:p>
            <a:fld id="{88194E65-562E-4EAE-A9C0-C3C1C38DD0DB}" type="slidenum">
              <a:rPr lang="en-US" smtClean="0"/>
              <a:t>7</a:t>
            </a:fld>
            <a:endParaRPr lang="en-US"/>
          </a:p>
        </p:txBody>
      </p:sp>
    </p:spTree>
    <p:extLst>
      <p:ext uri="{BB962C8B-B14F-4D97-AF65-F5344CB8AC3E}">
        <p14:creationId xmlns:p14="http://schemas.microsoft.com/office/powerpoint/2010/main" val="3511181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1" dirty="0">
                <a:latin typeface="Arial" panose="020B0604020202020204" pitchFamily="34" charset="0"/>
                <a:cs typeface="Arial" panose="020B0604020202020204" pitchFamily="34" charset="0"/>
              </a:rPr>
              <a:t>SCOTT</a:t>
            </a:r>
          </a:p>
        </p:txBody>
      </p:sp>
      <p:sp>
        <p:nvSpPr>
          <p:cNvPr id="4" name="Slide Number Placeholder 3"/>
          <p:cNvSpPr>
            <a:spLocks noGrp="1"/>
          </p:cNvSpPr>
          <p:nvPr>
            <p:ph type="sldNum" sz="quarter" idx="10"/>
          </p:nvPr>
        </p:nvSpPr>
        <p:spPr/>
        <p:txBody>
          <a:bodyPr/>
          <a:lstStyle/>
          <a:p>
            <a:fld id="{88194E65-562E-4EAE-A9C0-C3C1C38DD0DB}" type="slidenum">
              <a:rPr lang="en-US" smtClean="0"/>
              <a:t>8</a:t>
            </a:fld>
            <a:endParaRPr lang="en-US"/>
          </a:p>
        </p:txBody>
      </p:sp>
    </p:spTree>
    <p:extLst>
      <p:ext uri="{BB962C8B-B14F-4D97-AF65-F5344CB8AC3E}">
        <p14:creationId xmlns:p14="http://schemas.microsoft.com/office/powerpoint/2010/main" val="827709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SCOTT</a:t>
            </a:r>
            <a:endParaRPr lang="en-US" dirty="0"/>
          </a:p>
        </p:txBody>
      </p:sp>
      <p:sp>
        <p:nvSpPr>
          <p:cNvPr id="4" name="Slide Number Placeholder 3"/>
          <p:cNvSpPr>
            <a:spLocks noGrp="1"/>
          </p:cNvSpPr>
          <p:nvPr>
            <p:ph type="sldNum" sz="quarter" idx="10"/>
          </p:nvPr>
        </p:nvSpPr>
        <p:spPr/>
        <p:txBody>
          <a:bodyPr/>
          <a:lstStyle/>
          <a:p>
            <a:fld id="{88194E65-562E-4EAE-A9C0-C3C1C38DD0DB}" type="slidenum">
              <a:rPr lang="en-US" smtClean="0"/>
              <a:t>9</a:t>
            </a:fld>
            <a:endParaRPr lang="en-US"/>
          </a:p>
        </p:txBody>
      </p:sp>
    </p:spTree>
    <p:extLst>
      <p:ext uri="{BB962C8B-B14F-4D97-AF65-F5344CB8AC3E}">
        <p14:creationId xmlns:p14="http://schemas.microsoft.com/office/powerpoint/2010/main" val="3118612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97D617-E07B-485E-8E40-2E0DDCA0F8E3}"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8AAE-9250-4796-917A-0891B9EC29B2}" type="slidenum">
              <a:rPr lang="en-US" smtClean="0"/>
              <a:t>‹#›</a:t>
            </a:fld>
            <a:endParaRPr lang="en-US"/>
          </a:p>
        </p:txBody>
      </p:sp>
    </p:spTree>
    <p:extLst>
      <p:ext uri="{BB962C8B-B14F-4D97-AF65-F5344CB8AC3E}">
        <p14:creationId xmlns:p14="http://schemas.microsoft.com/office/powerpoint/2010/main" val="3191824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7D617-E07B-485E-8E40-2E0DDCA0F8E3}"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8AAE-9250-4796-917A-0891B9EC29B2}" type="slidenum">
              <a:rPr lang="en-US" smtClean="0"/>
              <a:t>‹#›</a:t>
            </a:fld>
            <a:endParaRPr lang="en-US"/>
          </a:p>
        </p:txBody>
      </p:sp>
    </p:spTree>
    <p:extLst>
      <p:ext uri="{BB962C8B-B14F-4D97-AF65-F5344CB8AC3E}">
        <p14:creationId xmlns:p14="http://schemas.microsoft.com/office/powerpoint/2010/main" val="270931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7D617-E07B-485E-8E40-2E0DDCA0F8E3}"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8AAE-9250-4796-917A-0891B9EC29B2}" type="slidenum">
              <a:rPr lang="en-US" smtClean="0"/>
              <a:t>‹#›</a:t>
            </a:fld>
            <a:endParaRPr lang="en-US"/>
          </a:p>
        </p:txBody>
      </p:sp>
    </p:spTree>
    <p:extLst>
      <p:ext uri="{BB962C8B-B14F-4D97-AF65-F5344CB8AC3E}">
        <p14:creationId xmlns:p14="http://schemas.microsoft.com/office/powerpoint/2010/main" val="1493692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63442AB9-C8CA-420F-B42A-18C2D699071B}" type="datetime1">
              <a:rPr lang="en-US" smtClean="0"/>
              <a:t>4/4/2023</a:t>
            </a:fld>
            <a:endParaRPr lang="en-US" dirty="0"/>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28042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p>
        </p:txBody>
      </p:sp>
      <p:sp>
        <p:nvSpPr>
          <p:cNvPr id="3" name="Content Placeholder 2"/>
          <p:cNvSpPr>
            <a:spLocks noGrp="1"/>
          </p:cNvSpPr>
          <p:nvPr>
            <p:ph idx="1"/>
          </p:nvPr>
        </p:nvSpPr>
        <p:spPr>
          <a:xfrm>
            <a:off x="435895" y="2180497"/>
            <a:ext cx="8272211" cy="3678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E2F9C0F-A549-4116-ADE7-EA08C05540C8}" type="datetime1">
              <a:rPr lang="en-US" smtClean="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18725" y="5956138"/>
            <a:ext cx="78938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27197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7C9EEE4F-EA2D-4584-9DE7-EC300D9E7B04}" type="datetime1">
              <a:rPr lang="en-US" smtClean="0"/>
              <a:t>4/4/2023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9340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a:t>Click to edit Master title style</a:t>
            </a:r>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EBE59C-38C6-435B-909F-6BC5D2F90092}" type="datetime1">
              <a:rPr lang="en-US" smtClean="0"/>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1328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a:t>Click to edit Master title style</a:t>
            </a:r>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8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8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94B3F88-5DA5-47A3-A95A-FEF6AF43E84E}" type="datetime1">
              <a:rPr lang="en-US" smtClean="0"/>
              <a:t>4/4/2023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01975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0BB3716-29F6-49DE-A213-3937CA580F20}" type="datetime1">
              <a:rPr lang="en-US" smtClean="0"/>
              <a:t>4/4/2023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85794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a:t>Click to edit Master title style</a:t>
            </a:r>
          </a:p>
        </p:txBody>
      </p:sp>
    </p:spTree>
    <p:extLst>
      <p:ext uri="{BB962C8B-B14F-4D97-AF65-F5344CB8AC3E}">
        <p14:creationId xmlns:p14="http://schemas.microsoft.com/office/powerpoint/2010/main" val="3328083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Logos and boilerplate">
    <p:spTree>
      <p:nvGrpSpPr>
        <p:cNvPr id="1" name=""/>
        <p:cNvGrpSpPr/>
        <p:nvPr/>
      </p:nvGrpSpPr>
      <p:grpSpPr>
        <a:xfrm>
          <a:off x="0" y="0"/>
          <a:ext cx="0" cy="0"/>
          <a:chOff x="0" y="0"/>
          <a:chExt cx="0" cy="0"/>
        </a:xfrm>
      </p:grpSpPr>
      <p:sp>
        <p:nvSpPr>
          <p:cNvPr id="8" name="Title 1"/>
          <p:cNvSpPr>
            <a:spLocks noGrp="1"/>
          </p:cNvSpPr>
          <p:nvPr>
            <p:ph type="title"/>
          </p:nvPr>
        </p:nvSpPr>
        <p:spPr>
          <a:xfrm>
            <a:off x="431921" y="729658"/>
            <a:ext cx="8272212" cy="98833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020CE31-03F5-4363-83D9-EB9EDA11DC10}"/>
              </a:ext>
            </a:extLst>
          </p:cNvPr>
          <p:cNvSpPr>
            <a:spLocks noGrp="1"/>
          </p:cNvSpPr>
          <p:nvPr>
            <p:ph sz="quarter" idx="10"/>
          </p:nvPr>
        </p:nvSpPr>
        <p:spPr>
          <a:xfrm>
            <a:off x="432198" y="1997075"/>
            <a:ext cx="8373665" cy="3444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Logo&#10;&#10;Description automatically generated">
            <a:extLst>
              <a:ext uri="{FF2B5EF4-FFF2-40B4-BE49-F238E27FC236}">
                <a16:creationId xmlns:a16="http://schemas.microsoft.com/office/drawing/2014/main" id="{E9AECE89-AA30-4670-90FE-8233715032C1}"/>
              </a:ext>
            </a:extLst>
          </p:cNvPr>
          <p:cNvPicPr>
            <a:picLocks noChangeAspect="1"/>
          </p:cNvPicPr>
          <p:nvPr userDrawn="1"/>
        </p:nvPicPr>
        <p:blipFill>
          <a:blip r:embed="rId2"/>
          <a:stretch>
            <a:fillRect/>
          </a:stretch>
        </p:blipFill>
        <p:spPr>
          <a:xfrm>
            <a:off x="4189265" y="5913479"/>
            <a:ext cx="565176" cy="753568"/>
          </a:xfrm>
          <a:prstGeom prst="rect">
            <a:avLst/>
          </a:prstGeom>
        </p:spPr>
      </p:pic>
      <p:pic>
        <p:nvPicPr>
          <p:cNvPr id="10" name="Picture 9" descr="A picture containing qr code&#10;&#10;Description automatically generated">
            <a:extLst>
              <a:ext uri="{FF2B5EF4-FFF2-40B4-BE49-F238E27FC236}">
                <a16:creationId xmlns:a16="http://schemas.microsoft.com/office/drawing/2014/main" id="{A7C5D15F-4237-4C19-8571-57A7A7D28A49}"/>
              </a:ext>
            </a:extLst>
          </p:cNvPr>
          <p:cNvPicPr>
            <a:picLocks noChangeAspect="1"/>
          </p:cNvPicPr>
          <p:nvPr userDrawn="1"/>
        </p:nvPicPr>
        <p:blipFill>
          <a:blip r:embed="rId3"/>
          <a:stretch>
            <a:fillRect/>
          </a:stretch>
        </p:blipFill>
        <p:spPr>
          <a:xfrm>
            <a:off x="431920" y="6090239"/>
            <a:ext cx="1088360" cy="515157"/>
          </a:xfrm>
          <a:prstGeom prst="rect">
            <a:avLst/>
          </a:prstGeom>
        </p:spPr>
      </p:pic>
      <p:sp>
        <p:nvSpPr>
          <p:cNvPr id="9" name="TextBox 8">
            <a:extLst>
              <a:ext uri="{FF2B5EF4-FFF2-40B4-BE49-F238E27FC236}">
                <a16:creationId xmlns:a16="http://schemas.microsoft.com/office/drawing/2014/main" id="{679C44D3-C1DC-462F-BBB6-19950D513A4C}"/>
              </a:ext>
            </a:extLst>
          </p:cNvPr>
          <p:cNvSpPr txBox="1"/>
          <p:nvPr userDrawn="1"/>
        </p:nvSpPr>
        <p:spPr>
          <a:xfrm>
            <a:off x="4754441" y="5874766"/>
            <a:ext cx="4051098" cy="646331"/>
          </a:xfrm>
          <a:prstGeom prst="rect">
            <a:avLst/>
          </a:prstGeom>
          <a:noFill/>
        </p:spPr>
        <p:txBody>
          <a:bodyPr wrap="square">
            <a:spAutoFit/>
          </a:bodyPr>
          <a:lstStyle/>
          <a:p>
            <a:pPr algn="just"/>
            <a:r>
              <a:rPr lang="en-US" sz="900" dirty="0"/>
              <a:t>Supported by the National Science Foundation under NSF Award 2040736 and 2115542.  Any opinions, findings, and conclusions or recommendations expressed in this material are those of the author(s) and do not necessarily reflect those of the National Science Foundation.</a:t>
            </a:r>
          </a:p>
        </p:txBody>
      </p:sp>
    </p:spTree>
    <p:extLst>
      <p:ext uri="{BB962C8B-B14F-4D97-AF65-F5344CB8AC3E}">
        <p14:creationId xmlns:p14="http://schemas.microsoft.com/office/powerpoint/2010/main" val="3898214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7D617-E07B-485E-8E40-2E0DDCA0F8E3}"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8AAE-9250-4796-917A-0891B9EC29B2}" type="slidenum">
              <a:rPr lang="en-US" smtClean="0"/>
              <a:t>‹#›</a:t>
            </a:fld>
            <a:endParaRPr lang="en-US"/>
          </a:p>
        </p:txBody>
      </p:sp>
    </p:spTree>
    <p:extLst>
      <p:ext uri="{BB962C8B-B14F-4D97-AF65-F5344CB8AC3E}">
        <p14:creationId xmlns:p14="http://schemas.microsoft.com/office/powerpoint/2010/main" val="3534730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B02A8-9935-43BE-936D-943169608636}" type="datetime1">
              <a:rPr lang="en-US" smtClean="0"/>
              <a:t>4/4/2023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7369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335862" y="601200"/>
            <a:ext cx="846963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518B405-B3F7-4586-BE59-DF6DE834F5F3}" type="datetime1">
              <a:rPr lang="en-US" smtClean="0"/>
              <a:t>4/4/2023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53137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9376EAD-3739-455C-929C-D58B69B73424}" type="datetime1">
              <a:rPr lang="en-US" smtClean="0"/>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66074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1DFFBC-BDEB-417F-BF84-663A45C20646}" type="datetime1">
              <a:rPr lang="en-US" smtClean="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83675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D8071AC1-DFE2-4CEB-A839-7F430962ACC4}" type="datetime1">
              <a:rPr lang="en-US" smtClean="0"/>
              <a:t>4/4/2023</a:t>
            </a:fld>
            <a:endParaRPr lang="en-US" dirty="0"/>
          </a:p>
        </p:txBody>
      </p:sp>
      <p:sp>
        <p:nvSpPr>
          <p:cNvPr id="5" name="Footer Placeholder 4"/>
          <p:cNvSpPr>
            <a:spLocks noGrp="1"/>
          </p:cNvSpPr>
          <p:nvPr>
            <p:ph type="ftr" sz="quarter" idx="11"/>
          </p:nvPr>
        </p:nvSpPr>
        <p:spPr>
          <a:xfrm>
            <a:off x="581193" y="5951812"/>
            <a:ext cx="5922209" cy="365125"/>
          </a:xfrm>
        </p:spPr>
        <p:txBody>
          <a:bodyPr/>
          <a:lstStyle/>
          <a:p>
            <a:endParaRPr lang="en-US" dirty="0"/>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7490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97D617-E07B-485E-8E40-2E0DDCA0F8E3}"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B8AAE-9250-4796-917A-0891B9EC29B2}" type="slidenum">
              <a:rPr lang="en-US" smtClean="0"/>
              <a:t>‹#›</a:t>
            </a:fld>
            <a:endParaRPr lang="en-US"/>
          </a:p>
        </p:txBody>
      </p:sp>
    </p:spTree>
    <p:extLst>
      <p:ext uri="{BB962C8B-B14F-4D97-AF65-F5344CB8AC3E}">
        <p14:creationId xmlns:p14="http://schemas.microsoft.com/office/powerpoint/2010/main" val="5009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97D617-E07B-485E-8E40-2E0DDCA0F8E3}"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B8AAE-9250-4796-917A-0891B9EC29B2}" type="slidenum">
              <a:rPr lang="en-US" smtClean="0"/>
              <a:t>‹#›</a:t>
            </a:fld>
            <a:endParaRPr lang="en-US"/>
          </a:p>
        </p:txBody>
      </p:sp>
    </p:spTree>
    <p:extLst>
      <p:ext uri="{BB962C8B-B14F-4D97-AF65-F5344CB8AC3E}">
        <p14:creationId xmlns:p14="http://schemas.microsoft.com/office/powerpoint/2010/main" val="1206732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97D617-E07B-485E-8E40-2E0DDCA0F8E3}" type="datetimeFigureOut">
              <a:rPr lang="en-US" smtClean="0"/>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2B8AAE-9250-4796-917A-0891B9EC29B2}" type="slidenum">
              <a:rPr lang="en-US" smtClean="0"/>
              <a:t>‹#›</a:t>
            </a:fld>
            <a:endParaRPr lang="en-US"/>
          </a:p>
        </p:txBody>
      </p:sp>
    </p:spTree>
    <p:extLst>
      <p:ext uri="{BB962C8B-B14F-4D97-AF65-F5344CB8AC3E}">
        <p14:creationId xmlns:p14="http://schemas.microsoft.com/office/powerpoint/2010/main" val="3029096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97D617-E07B-485E-8E40-2E0DDCA0F8E3}" type="datetimeFigureOut">
              <a:rPr lang="en-US" smtClean="0"/>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2B8AAE-9250-4796-917A-0891B9EC29B2}" type="slidenum">
              <a:rPr lang="en-US" smtClean="0"/>
              <a:t>‹#›</a:t>
            </a:fld>
            <a:endParaRPr lang="en-US"/>
          </a:p>
        </p:txBody>
      </p:sp>
    </p:spTree>
    <p:extLst>
      <p:ext uri="{BB962C8B-B14F-4D97-AF65-F5344CB8AC3E}">
        <p14:creationId xmlns:p14="http://schemas.microsoft.com/office/powerpoint/2010/main" val="3823672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7D617-E07B-485E-8E40-2E0DDCA0F8E3}" type="datetimeFigureOut">
              <a:rPr lang="en-US" smtClean="0"/>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2B8AAE-9250-4796-917A-0891B9EC29B2}" type="slidenum">
              <a:rPr lang="en-US" smtClean="0"/>
              <a:t>‹#›</a:t>
            </a:fld>
            <a:endParaRPr lang="en-US"/>
          </a:p>
        </p:txBody>
      </p:sp>
    </p:spTree>
    <p:extLst>
      <p:ext uri="{BB962C8B-B14F-4D97-AF65-F5344CB8AC3E}">
        <p14:creationId xmlns:p14="http://schemas.microsoft.com/office/powerpoint/2010/main" val="2540985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97D617-E07B-485E-8E40-2E0DDCA0F8E3}"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B8AAE-9250-4796-917A-0891B9EC29B2}" type="slidenum">
              <a:rPr lang="en-US" smtClean="0"/>
              <a:t>‹#›</a:t>
            </a:fld>
            <a:endParaRPr lang="en-US"/>
          </a:p>
        </p:txBody>
      </p:sp>
    </p:spTree>
    <p:extLst>
      <p:ext uri="{BB962C8B-B14F-4D97-AF65-F5344CB8AC3E}">
        <p14:creationId xmlns:p14="http://schemas.microsoft.com/office/powerpoint/2010/main" val="2871336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97D617-E07B-485E-8E40-2E0DDCA0F8E3}"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B8AAE-9250-4796-917A-0891B9EC29B2}" type="slidenum">
              <a:rPr lang="en-US" smtClean="0"/>
              <a:t>‹#›</a:t>
            </a:fld>
            <a:endParaRPr lang="en-US"/>
          </a:p>
        </p:txBody>
      </p:sp>
    </p:spTree>
    <p:extLst>
      <p:ext uri="{BB962C8B-B14F-4D97-AF65-F5344CB8AC3E}">
        <p14:creationId xmlns:p14="http://schemas.microsoft.com/office/powerpoint/2010/main" val="420708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7D617-E07B-485E-8E40-2E0DDCA0F8E3}" type="datetimeFigureOut">
              <a:rPr lang="en-US" smtClean="0"/>
              <a:t>4/4/2023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B8AAE-9250-4796-917A-0891B9EC29B2}" type="slidenum">
              <a:rPr lang="en-US" smtClean="0"/>
              <a:t>‹#›</a:t>
            </a:fld>
            <a:endParaRPr lang="en-US"/>
          </a:p>
        </p:txBody>
      </p:sp>
    </p:spTree>
    <p:extLst>
      <p:ext uri="{BB962C8B-B14F-4D97-AF65-F5344CB8AC3E}">
        <p14:creationId xmlns:p14="http://schemas.microsoft.com/office/powerpoint/2010/main" val="135493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fld id="{EDBAC8D9-C124-4B74-9CB9-474FDD0AD4C5}" type="datetime1">
              <a:rPr lang="en-US" smtClean="0"/>
              <a:t>4/4/2023</a:t>
            </a:fld>
            <a:endParaRPr lang="en-US" dirty="0"/>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675">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93659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342900" rtl="0" eaLnBrk="1" latinLnBrk="0" hangingPunct="1">
        <a:spcBef>
          <a:spcPct val="0"/>
        </a:spcBef>
        <a:buNone/>
        <a:defRPr sz="3300" b="0" kern="1200" cap="all">
          <a:solidFill>
            <a:schemeClr val="bg1"/>
          </a:solidFill>
          <a:latin typeface="Lato" panose="020F0502020204030203" pitchFamily="34" charset="0"/>
          <a:ea typeface="Lato" panose="020F0502020204030203" pitchFamily="34" charset="0"/>
          <a:cs typeface="Lato" panose="020F050202020403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2100" kern="1200">
          <a:solidFill>
            <a:schemeClr val="tx2"/>
          </a:solidFill>
          <a:latin typeface="Lato" panose="020F0502020204030203" pitchFamily="34" charset="0"/>
          <a:ea typeface="Lato" panose="020F0502020204030203" pitchFamily="34" charset="0"/>
          <a:cs typeface="Lato" panose="020F0502020204030203" pitchFamily="34" charset="0"/>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800" kern="1200">
          <a:solidFill>
            <a:schemeClr val="tx2"/>
          </a:solidFill>
          <a:latin typeface="Lato" panose="020F0502020204030203" pitchFamily="34" charset="0"/>
          <a:ea typeface="Lato" panose="020F0502020204030203" pitchFamily="34" charset="0"/>
          <a:cs typeface="Lato" panose="020F0502020204030203" pitchFamily="34" charset="0"/>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500" kern="1200">
          <a:solidFill>
            <a:schemeClr val="tx2"/>
          </a:solidFill>
          <a:latin typeface="Lato" panose="020F0502020204030203" pitchFamily="34" charset="0"/>
          <a:ea typeface="Lato" panose="020F0502020204030203" pitchFamily="34" charset="0"/>
          <a:cs typeface="Lato" panose="020F0502020204030203" pitchFamily="34" charset="0"/>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Lato" panose="020F0502020204030203" pitchFamily="34" charset="0"/>
          <a:ea typeface="Lato" panose="020F0502020204030203" pitchFamily="34" charset="0"/>
          <a:cs typeface="Lato" panose="020F0502020204030203" pitchFamily="34" charset="0"/>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Lato" panose="020F0502020204030203" pitchFamily="34" charset="0"/>
          <a:ea typeface="Lato" panose="020F0502020204030203" pitchFamily="34" charset="0"/>
          <a:cs typeface="Lato" panose="020F0502020204030203" pitchFamily="34" charset="0"/>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43C4313-8013-4045-DA55-A10232F6C453}"/>
              </a:ext>
            </a:extLst>
          </p:cNvPr>
          <p:cNvSpPr>
            <a:spLocks noGrp="1"/>
          </p:cNvSpPr>
          <p:nvPr>
            <p:ph type="title"/>
          </p:nvPr>
        </p:nvSpPr>
        <p:spPr>
          <a:xfrm>
            <a:off x="451741" y="228600"/>
            <a:ext cx="8229600" cy="1143000"/>
          </a:xfrm>
        </p:spPr>
        <p:txBody>
          <a:bodyPr>
            <a:noAutofit/>
          </a:bodyPr>
          <a:lstStyle/>
          <a:p>
            <a:r>
              <a:rPr lang="en-US" sz="3200" b="1" dirty="0">
                <a:latin typeface="Arial" panose="020B0604020202020204" pitchFamily="34" charset="0"/>
                <a:cs typeface="Arial" panose="020B0604020202020204" pitchFamily="34" charset="0"/>
              </a:rPr>
              <a:t>What is Meant by Neurodiversity and What do Neurodiverse Students Want? </a:t>
            </a:r>
          </a:p>
        </p:txBody>
      </p:sp>
      <p:sp>
        <p:nvSpPr>
          <p:cNvPr id="16" name="TextBox 15">
            <a:extLst>
              <a:ext uri="{FF2B5EF4-FFF2-40B4-BE49-F238E27FC236}">
                <a16:creationId xmlns:a16="http://schemas.microsoft.com/office/drawing/2014/main" id="{310213DF-18CA-C726-3EC5-4764333BAD02}"/>
              </a:ext>
            </a:extLst>
          </p:cNvPr>
          <p:cNvSpPr txBox="1"/>
          <p:nvPr/>
        </p:nvSpPr>
        <p:spPr>
          <a:xfrm>
            <a:off x="4038600" y="1623536"/>
            <a:ext cx="4572000" cy="830997"/>
          </a:xfrm>
          <a:prstGeom prst="rect">
            <a:avLst/>
          </a:prstGeom>
          <a:noFill/>
        </p:spPr>
        <p:txBody>
          <a:bodyPr wrap="square" lIns="0" tIns="0" rIns="0" bIns="0" rtlCol="0">
            <a:spAutoFit/>
          </a:bodyPr>
          <a:lstStyle/>
          <a:p>
            <a:pPr algn="ctr"/>
            <a:r>
              <a:rPr lang="en-US" b="1" dirty="0">
                <a:latin typeface="Arial" panose="020B0604020202020204" pitchFamily="34" charset="0"/>
                <a:cs typeface="Arial" panose="020B0604020202020204" pitchFamily="34" charset="0"/>
              </a:rPr>
              <a:t>Scott Bellman</a:t>
            </a:r>
          </a:p>
          <a:p>
            <a:pPr algn="ctr"/>
            <a:r>
              <a:rPr lang="en-US" dirty="0">
                <a:latin typeface="Arial" panose="020B0604020202020204" pitchFamily="34" charset="0"/>
                <a:cs typeface="Arial" panose="020B0604020202020204" pitchFamily="34" charset="0"/>
              </a:rPr>
              <a:t>Neuroscience for Neurodiverse Learners</a:t>
            </a:r>
          </a:p>
          <a:p>
            <a:pPr algn="ctr"/>
            <a:r>
              <a:rPr lang="en-US" dirty="0">
                <a:latin typeface="Arial" panose="020B0604020202020204" pitchFamily="34" charset="0"/>
                <a:cs typeface="Arial" panose="020B0604020202020204" pitchFamily="34" charset="0"/>
              </a:rPr>
              <a:t>University of Washington</a:t>
            </a:r>
          </a:p>
        </p:txBody>
      </p:sp>
      <p:sp>
        <p:nvSpPr>
          <p:cNvPr id="6" name="TextBox 5">
            <a:extLst>
              <a:ext uri="{FF2B5EF4-FFF2-40B4-BE49-F238E27FC236}">
                <a16:creationId xmlns:a16="http://schemas.microsoft.com/office/drawing/2014/main" id="{A4696FE9-A58E-F667-EE32-BF0C137B6A0D}"/>
              </a:ext>
            </a:extLst>
          </p:cNvPr>
          <p:cNvSpPr txBox="1"/>
          <p:nvPr/>
        </p:nvSpPr>
        <p:spPr>
          <a:xfrm>
            <a:off x="559751" y="1623536"/>
            <a:ext cx="3542803" cy="830997"/>
          </a:xfrm>
          <a:prstGeom prst="rect">
            <a:avLst/>
          </a:prstGeom>
          <a:noFill/>
        </p:spPr>
        <p:txBody>
          <a:bodyPr wrap="square" lIns="0" tIns="0" rIns="0" bIns="0" rtlCol="0">
            <a:spAutoFit/>
          </a:bodyPr>
          <a:lstStyle/>
          <a:p>
            <a:pPr algn="ctr"/>
            <a:r>
              <a:rPr lang="en-US" b="1" dirty="0">
                <a:latin typeface="Arial" panose="020B0604020202020204" pitchFamily="34" charset="0"/>
                <a:cs typeface="Arial" panose="020B0604020202020204" pitchFamily="34" charset="0"/>
              </a:rPr>
              <a:t>Ronda Jenson, Ph.D</a:t>
            </a:r>
            <a:r>
              <a:rPr lang="en-US" dirty="0">
                <a:latin typeface="Arial" panose="020B0604020202020204" pitchFamily="34" charset="0"/>
                <a:cs typeface="Arial" panose="020B0604020202020204" pitchFamily="34" charset="0"/>
              </a:rPr>
              <a:t>.</a:t>
            </a:r>
          </a:p>
          <a:p>
            <a:pPr algn="ctr"/>
            <a:r>
              <a:rPr lang="en-US" dirty="0">
                <a:latin typeface="Arial" panose="020B0604020202020204" pitchFamily="34" charset="0"/>
                <a:cs typeface="Arial" panose="020B0604020202020204" pitchFamily="34" charset="0"/>
              </a:rPr>
              <a:t>DYNA STEM &amp; TAPDINTO-STEM</a:t>
            </a:r>
          </a:p>
          <a:p>
            <a:pPr algn="ctr"/>
            <a:r>
              <a:rPr lang="en-US" dirty="0">
                <a:latin typeface="Arial" panose="020B0604020202020204" pitchFamily="34" charset="0"/>
                <a:cs typeface="Arial" panose="020B0604020202020204" pitchFamily="34" charset="0"/>
              </a:rPr>
              <a:t>Northern Arizona University</a:t>
            </a:r>
          </a:p>
        </p:txBody>
      </p:sp>
      <p:sp>
        <p:nvSpPr>
          <p:cNvPr id="9" name="TextBox 8">
            <a:extLst>
              <a:ext uri="{FF2B5EF4-FFF2-40B4-BE49-F238E27FC236}">
                <a16:creationId xmlns:a16="http://schemas.microsoft.com/office/drawing/2014/main" id="{C6CE7A4D-7060-4C0C-4F36-06B3111F3150}"/>
              </a:ext>
            </a:extLst>
          </p:cNvPr>
          <p:cNvSpPr txBox="1"/>
          <p:nvPr/>
        </p:nvSpPr>
        <p:spPr>
          <a:xfrm>
            <a:off x="559751" y="5234464"/>
            <a:ext cx="5416226" cy="120032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Neurodiverse Students in STEM:</a:t>
            </a:r>
            <a:endParaRPr kumimoji="0" lang="en-US" altLang="en-US" sz="24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 CBI for Postsecondary Faculty and Staff</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b="1" dirty="0">
                <a:latin typeface="Calibri" panose="020F0502020204030204" pitchFamily="34" charset="0"/>
                <a:cs typeface="Times New Roman" panose="02020603050405020304" pitchFamily="18" charset="0"/>
              </a:rPr>
              <a:t>April 6</a:t>
            </a:r>
            <a:r>
              <a:rPr lang="en-US" altLang="en-US" sz="2400" b="1" baseline="30000" dirty="0">
                <a:latin typeface="Calibri" panose="020F0502020204030204" pitchFamily="34" charset="0"/>
                <a:cs typeface="Times New Roman" panose="02020603050405020304" pitchFamily="18" charset="0"/>
              </a:rPr>
              <a:t>th</a:t>
            </a:r>
            <a:r>
              <a:rPr lang="en-US" altLang="en-US" sz="2400" b="1" dirty="0">
                <a:latin typeface="Calibri" panose="020F0502020204030204" pitchFamily="34" charset="0"/>
                <a:cs typeface="Times New Roman" panose="02020603050405020304" pitchFamily="18" charset="0"/>
              </a:rPr>
              <a:t>, 2023</a:t>
            </a:r>
            <a:endParaRPr kumimoji="0" lang="en-US" altLang="en-US" sz="2400" b="1" i="0" u="none" strike="noStrike" cap="none" normalizeH="0" baseline="0" dirty="0">
              <a:ln>
                <a:noFill/>
              </a:ln>
              <a:solidFill>
                <a:schemeClr val="tx1"/>
              </a:solidFill>
              <a:effectLst/>
              <a:latin typeface="Arial" panose="020B0604020202020204" pitchFamily="34" charset="0"/>
            </a:endParaRPr>
          </a:p>
        </p:txBody>
      </p:sp>
      <p:pic>
        <p:nvPicPr>
          <p:cNvPr id="17" name="Picture 16" descr="A panoramic view of the main fountain and some of the beautiful old buildings on the University of Washington campus. ">
            <a:extLst>
              <a:ext uri="{FF2B5EF4-FFF2-40B4-BE49-F238E27FC236}">
                <a16:creationId xmlns:a16="http://schemas.microsoft.com/office/drawing/2014/main" id="{53502626-EE7F-3337-0686-CC7D157E42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225" y="2667000"/>
            <a:ext cx="9165225" cy="2396488"/>
          </a:xfrm>
          <a:prstGeom prst="rect">
            <a:avLst/>
          </a:prstGeom>
        </p:spPr>
      </p:pic>
      <p:pic>
        <p:nvPicPr>
          <p:cNvPr id="18" name="Picture 2" descr="NNL Logo">
            <a:extLst>
              <a:ext uri="{FF2B5EF4-FFF2-40B4-BE49-F238E27FC236}">
                <a16:creationId xmlns:a16="http://schemas.microsoft.com/office/drawing/2014/main" id="{52062802-0253-678A-5327-F605230184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362135"/>
            <a:ext cx="1670050" cy="107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536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19B6F-3B04-DD4C-B614-941F42B6D17D}"/>
              </a:ext>
            </a:extLst>
          </p:cNvPr>
          <p:cNvSpPr>
            <a:spLocks noGrp="1"/>
          </p:cNvSpPr>
          <p:nvPr>
            <p:ph type="title"/>
          </p:nvPr>
        </p:nvSpPr>
        <p:spPr>
          <a:xfrm>
            <a:off x="0" y="228600"/>
            <a:ext cx="9144000" cy="762000"/>
          </a:xfrm>
        </p:spPr>
        <p:txBody>
          <a:bodyPr>
            <a:normAutofit/>
          </a:bodyPr>
          <a:lstStyle/>
          <a:p>
            <a:r>
              <a:rPr lang="en-US" sz="3600" b="1" dirty="0">
                <a:latin typeface="Arial" panose="020B0604020202020204" pitchFamily="34" charset="0"/>
                <a:cs typeface="Arial" panose="020B0604020202020204" pitchFamily="34" charset="0"/>
              </a:rPr>
              <a:t>Near Peer Leaders</a:t>
            </a:r>
            <a:endParaRPr lang="en-US" sz="3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3E90DB0-F6DD-C196-E1CD-9DF9848303A1}"/>
              </a:ext>
            </a:extLst>
          </p:cNvPr>
          <p:cNvSpPr txBox="1"/>
          <p:nvPr/>
        </p:nvSpPr>
        <p:spPr>
          <a:xfrm>
            <a:off x="914400" y="1148477"/>
            <a:ext cx="8001000" cy="2585323"/>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Help develop schedule and prepare examples</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Participate in online discussions (Canvas LMS)</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Lead panels and breakout rooms</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Encourage everyone to celebrate student strengths</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Lead by example and help create group norms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pic>
        <p:nvPicPr>
          <p:cNvPr id="4" name="Picture 3" descr="Screen shot of a zoom meeting where a participant is sharing their needle point with four different types of neurons.">
            <a:extLst>
              <a:ext uri="{FF2B5EF4-FFF2-40B4-BE49-F238E27FC236}">
                <a16:creationId xmlns:a16="http://schemas.microsoft.com/office/drawing/2014/main" id="{68C515B2-D1B9-D046-B534-D5201931042B}"/>
              </a:ext>
            </a:extLst>
          </p:cNvPr>
          <p:cNvPicPr>
            <a:picLocks noChangeAspect="1"/>
          </p:cNvPicPr>
          <p:nvPr/>
        </p:nvPicPr>
        <p:blipFill rotWithShape="1">
          <a:blip r:embed="rId3">
            <a:extLst>
              <a:ext uri="{28A0092B-C50C-407E-A947-70E740481C1C}">
                <a14:useLocalDpi xmlns:a14="http://schemas.microsoft.com/office/drawing/2010/main"/>
              </a:ext>
            </a:extLst>
          </a:blip>
          <a:srcRect t="5272" b="8877"/>
          <a:stretch/>
        </p:blipFill>
        <p:spPr>
          <a:xfrm>
            <a:off x="1430908" y="3505200"/>
            <a:ext cx="6417692" cy="2982549"/>
          </a:xfrm>
          <a:prstGeom prst="rect">
            <a:avLst/>
          </a:prstGeom>
        </p:spPr>
      </p:pic>
      <p:pic>
        <p:nvPicPr>
          <p:cNvPr id="7" name="Picture 6" descr="Logo for UW's Neuroscience for Neurodiverse Learners (NNL)">
            <a:extLst>
              <a:ext uri="{FF2B5EF4-FFF2-40B4-BE49-F238E27FC236}">
                <a16:creationId xmlns:a16="http://schemas.microsoft.com/office/drawing/2014/main" id="{EC97A369-8B34-3573-5660-369CC1C5B8F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6457" y="404336"/>
            <a:ext cx="1137543" cy="738664"/>
          </a:xfrm>
          <a:prstGeom prst="rect">
            <a:avLst/>
          </a:prstGeom>
        </p:spPr>
      </p:pic>
    </p:spTree>
    <p:extLst>
      <p:ext uri="{BB962C8B-B14F-4D97-AF65-F5344CB8AC3E}">
        <p14:creationId xmlns:p14="http://schemas.microsoft.com/office/powerpoint/2010/main" val="1914563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746735-093D-1D35-C242-B28C02A623D5}"/>
              </a:ext>
            </a:extLst>
          </p:cNvPr>
          <p:cNvSpPr>
            <a:spLocks noGrp="1"/>
          </p:cNvSpPr>
          <p:nvPr>
            <p:ph type="ctrTitle"/>
          </p:nvPr>
        </p:nvSpPr>
        <p:spPr>
          <a:xfrm>
            <a:off x="76200" y="153973"/>
            <a:ext cx="9067799" cy="760427"/>
          </a:xfrm>
        </p:spPr>
        <p:txBody>
          <a:bodyPr>
            <a:normAutofit/>
          </a:bodyPr>
          <a:lstStyle/>
          <a:p>
            <a:r>
              <a:rPr lang="en-US" sz="3600" b="1" dirty="0">
                <a:latin typeface="Arial" panose="020B0604020202020204" pitchFamily="34" charset="0"/>
                <a:cs typeface="Arial" panose="020B0604020202020204" pitchFamily="34" charset="0"/>
              </a:rPr>
              <a:t>Assistive Technology</a:t>
            </a:r>
          </a:p>
        </p:txBody>
      </p:sp>
      <p:sp>
        <p:nvSpPr>
          <p:cNvPr id="5" name="Rectangle 4"/>
          <p:cNvSpPr/>
          <p:nvPr/>
        </p:nvSpPr>
        <p:spPr>
          <a:xfrm>
            <a:off x="304800" y="1283017"/>
            <a:ext cx="8153401" cy="5262979"/>
          </a:xfrm>
          <a:prstGeom prst="rect">
            <a:avLst/>
          </a:prstGeom>
        </p:spPr>
        <p:txBody>
          <a:bodyPr wrap="square">
            <a:spAutoFit/>
          </a:bodyPr>
          <a:lstStyle/>
          <a:p>
            <a:r>
              <a:rPr lang="en-US" sz="3000" dirty="0">
                <a:latin typeface="Arial" panose="020B0604020202020204" pitchFamily="34" charset="0"/>
                <a:cs typeface="Arial" panose="020B0604020202020204" pitchFamily="34" charset="0"/>
              </a:rPr>
              <a:t>Sessions devoted to exploring AT commonly used by neurodivergent learners, especially in the areas of</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note taking,</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organizing ideas,</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reading,</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writing, </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calendaring, and</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mathematics.</a:t>
            </a:r>
          </a:p>
          <a:p>
            <a:endParaRPr lang="en-US" sz="3000" dirty="0">
              <a:latin typeface="Arial" panose="020B0604020202020204" pitchFamily="34" charset="0"/>
              <a:cs typeface="Arial" panose="020B0604020202020204" pitchFamily="34" charset="0"/>
            </a:endParaRPr>
          </a:p>
        </p:txBody>
      </p:sp>
      <p:pic>
        <p:nvPicPr>
          <p:cNvPr id="3" name="Picture 2" descr="An image of the NNL summer camp classroom. Some students are using wheelchairs.">
            <a:extLst>
              <a:ext uri="{FF2B5EF4-FFF2-40B4-BE49-F238E27FC236}">
                <a16:creationId xmlns:a16="http://schemas.microsoft.com/office/drawing/2014/main" id="{4F8EDBDC-7F79-C4ED-13A7-D351EBE2763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8600" y="3035617"/>
            <a:ext cx="4267200" cy="2844800"/>
          </a:xfrm>
          <a:prstGeom prst="rect">
            <a:avLst/>
          </a:prstGeom>
        </p:spPr>
      </p:pic>
    </p:spTree>
    <p:extLst>
      <p:ext uri="{BB962C8B-B14F-4D97-AF65-F5344CB8AC3E}">
        <p14:creationId xmlns:p14="http://schemas.microsoft.com/office/powerpoint/2010/main" val="1863360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E1ECF-C8E5-63C7-E3F0-61864ACFC19E}"/>
              </a:ext>
            </a:extLst>
          </p:cNvPr>
          <p:cNvSpPr>
            <a:spLocks noGrp="1"/>
          </p:cNvSpPr>
          <p:nvPr>
            <p:ph type="title"/>
          </p:nvPr>
        </p:nvSpPr>
        <p:spPr>
          <a:xfrm>
            <a:off x="685800" y="1752600"/>
            <a:ext cx="8229600" cy="1143000"/>
          </a:xfrm>
        </p:spPr>
        <p:txBody>
          <a:bodyPr>
            <a:normAutofit fontScale="90000"/>
          </a:bodyPr>
          <a:lstStyle/>
          <a:p>
            <a:r>
              <a:rPr kumimoji="0" lang="en-US" sz="4400" b="0" u="none" strike="noStrike" kern="1200" cap="none" spc="0" normalizeH="0" baseline="0" noProof="0" dirty="0">
                <a:ln>
                  <a:noFill/>
                </a:ln>
                <a:solidFill>
                  <a:schemeClr val="accent2"/>
                </a:solidFill>
                <a:effectLst/>
                <a:uLnTx/>
                <a:uFillTx/>
                <a:latin typeface="Helvetica Neue"/>
              </a:rPr>
              <a:t>DYNA </a:t>
            </a:r>
            <a:r>
              <a:rPr kumimoji="0" lang="en-US" sz="4400" b="0" u="none" strike="noStrike" kern="1200" cap="none" spc="0" normalizeH="0" baseline="0" noProof="0" dirty="0">
                <a:ln>
                  <a:noFill/>
                </a:ln>
                <a:solidFill>
                  <a:schemeClr val="tx1"/>
                </a:solidFill>
                <a:effectLst/>
                <a:uLnTx/>
                <a:uFillTx/>
                <a:latin typeface="Helvetica Neue"/>
              </a:rPr>
              <a:t>STEM: </a:t>
            </a:r>
            <a:r>
              <a:rPr kumimoji="0" lang="en-US" sz="4400" b="1" u="none" strike="noStrike" kern="1200" cap="none" spc="0" normalizeH="0" baseline="0" noProof="0" dirty="0">
                <a:ln>
                  <a:noFill/>
                </a:ln>
                <a:solidFill>
                  <a:schemeClr val="accent2"/>
                </a:solidFill>
                <a:effectLst/>
                <a:uLnTx/>
                <a:uFillTx/>
                <a:latin typeface="Helvetica Neue"/>
              </a:rPr>
              <a:t>D</a:t>
            </a:r>
            <a:r>
              <a:rPr kumimoji="0" lang="en-US" sz="4400" b="0" u="none" strike="noStrike" kern="1200" cap="none" spc="0" normalizeH="0" baseline="0" noProof="0" dirty="0">
                <a:ln>
                  <a:noFill/>
                </a:ln>
                <a:solidFill>
                  <a:schemeClr val="tx1"/>
                </a:solidFill>
                <a:effectLst/>
                <a:uLnTx/>
                <a:uFillTx/>
                <a:latin typeface="Helvetica Neue"/>
              </a:rPr>
              <a:t>iscover </a:t>
            </a:r>
            <a:r>
              <a:rPr kumimoji="0" lang="en-US" sz="4400" b="1" u="none" strike="noStrike" kern="1200" cap="none" spc="0" normalizeH="0" baseline="0" noProof="0" dirty="0">
                <a:ln>
                  <a:noFill/>
                </a:ln>
                <a:solidFill>
                  <a:schemeClr val="accent2"/>
                </a:solidFill>
                <a:effectLst/>
                <a:uLnTx/>
                <a:uFillTx/>
                <a:latin typeface="Helvetica Neue"/>
              </a:rPr>
              <a:t>Y</a:t>
            </a:r>
            <a:r>
              <a:rPr kumimoji="0" lang="en-US" sz="4400" b="0" u="none" strike="noStrike" kern="1200" cap="none" spc="0" normalizeH="0" baseline="0" noProof="0" dirty="0">
                <a:ln>
                  <a:noFill/>
                </a:ln>
                <a:solidFill>
                  <a:schemeClr val="tx1"/>
                </a:solidFill>
                <a:effectLst/>
                <a:uLnTx/>
                <a:uFillTx/>
                <a:latin typeface="Helvetica Neue"/>
              </a:rPr>
              <a:t>our </a:t>
            </a:r>
            <a:r>
              <a:rPr kumimoji="0" lang="en-US" sz="4400" b="1" u="none" strike="noStrike" kern="1200" cap="none" spc="0" normalizeH="0" baseline="0" noProof="0" dirty="0">
                <a:ln>
                  <a:noFill/>
                </a:ln>
                <a:solidFill>
                  <a:schemeClr val="accent2"/>
                </a:solidFill>
                <a:effectLst/>
                <a:uLnTx/>
                <a:uFillTx/>
                <a:latin typeface="Helvetica Neue"/>
              </a:rPr>
              <a:t>N</a:t>
            </a:r>
            <a:r>
              <a:rPr kumimoji="0" lang="en-US" sz="4400" b="0" u="none" strike="noStrike" kern="1200" cap="none" spc="0" normalizeH="0" baseline="0" noProof="0" dirty="0">
                <a:ln>
                  <a:noFill/>
                </a:ln>
                <a:solidFill>
                  <a:schemeClr val="tx1"/>
                </a:solidFill>
                <a:effectLst/>
                <a:uLnTx/>
                <a:uFillTx/>
                <a:latin typeface="Helvetica Neue"/>
              </a:rPr>
              <a:t>eurodiverse </a:t>
            </a:r>
            <a:r>
              <a:rPr kumimoji="0" lang="en-US" sz="4400" b="1" u="none" strike="noStrike" kern="1200" cap="none" spc="0" normalizeH="0" baseline="0" noProof="0" dirty="0">
                <a:ln>
                  <a:noFill/>
                </a:ln>
                <a:solidFill>
                  <a:schemeClr val="accent2"/>
                </a:solidFill>
                <a:effectLst/>
                <a:uLnTx/>
                <a:uFillTx/>
                <a:latin typeface="Helvetica Neue"/>
              </a:rPr>
              <a:t>A</a:t>
            </a:r>
            <a:r>
              <a:rPr kumimoji="0" lang="en-US" sz="4400" b="0" u="none" strike="noStrike" kern="1200" cap="none" spc="0" normalizeH="0" baseline="0" noProof="0" dirty="0">
                <a:ln>
                  <a:noFill/>
                </a:ln>
                <a:solidFill>
                  <a:schemeClr val="tx1"/>
                </a:solidFill>
                <a:effectLst/>
                <a:uLnTx/>
                <a:uFillTx/>
                <a:latin typeface="Helvetica Neue"/>
              </a:rPr>
              <a:t>dvantage in STEM</a:t>
            </a:r>
            <a:endParaRPr lang="en-US" dirty="0"/>
          </a:p>
        </p:txBody>
      </p:sp>
      <p:sp>
        <p:nvSpPr>
          <p:cNvPr id="3" name="Content Placeholder 2">
            <a:extLst>
              <a:ext uri="{FF2B5EF4-FFF2-40B4-BE49-F238E27FC236}">
                <a16:creationId xmlns:a16="http://schemas.microsoft.com/office/drawing/2014/main" id="{05BB8127-D422-E8E0-45F3-C7915F9A5AB3}"/>
              </a:ext>
            </a:extLst>
          </p:cNvPr>
          <p:cNvSpPr>
            <a:spLocks noGrp="1"/>
          </p:cNvSpPr>
          <p:nvPr>
            <p:ph idx="1"/>
          </p:nvPr>
        </p:nvSpPr>
        <p:spPr>
          <a:xfrm>
            <a:off x="228600" y="5105400"/>
            <a:ext cx="8458200" cy="1371599"/>
          </a:xfrm>
        </p:spPr>
        <p:txBody>
          <a:bodyPr>
            <a:normAutofit/>
          </a:bodyPr>
          <a:lstStyle/>
          <a:p>
            <a:pPr marL="0" indent="0" algn="ctr" fontAlgn="base">
              <a:buNone/>
            </a:pPr>
            <a:r>
              <a:rPr kumimoji="0" lang="en-US" sz="3200" b="0" u="none" strike="noStrike" kern="1200" cap="none" spc="0" normalizeH="0" baseline="0" noProof="0" dirty="0">
                <a:ln>
                  <a:noFill/>
                </a:ln>
                <a:solidFill>
                  <a:schemeClr val="tx1"/>
                </a:solidFill>
                <a:effectLst/>
                <a:uLnTx/>
                <a:uFillTx/>
                <a:latin typeface="Helvetica Neue"/>
              </a:rPr>
              <a:t>(NSF INCLUDES Planning Grant #2040736</a:t>
            </a:r>
            <a:r>
              <a:rPr kumimoji="0" lang="en-US" sz="3200" b="0" u="none" strike="noStrike" kern="1200" cap="none" spc="0" normalizeH="0" baseline="0" noProof="0" dirty="0">
                <a:ln>
                  <a:noFill/>
                </a:ln>
                <a:solidFill>
                  <a:schemeClr val="tx1"/>
                </a:solidFill>
                <a:effectLst/>
                <a:uLnTx/>
                <a:uFillTx/>
                <a:latin typeface="+mn-lt"/>
                <a:ea typeface="+mn-ea"/>
                <a:cs typeface="+mn-cs"/>
              </a:rPr>
              <a:t>)</a:t>
            </a:r>
          </a:p>
          <a:p>
            <a:pPr algn="ctr" fontAlgn="base"/>
            <a:endParaRPr lang="en-US" sz="3200" dirty="0">
              <a:solidFill>
                <a:srgbClr val="000000"/>
              </a:solidFill>
              <a:latin typeface="Helvetica Neue"/>
            </a:endParaRPr>
          </a:p>
          <a:p>
            <a:endParaRPr lang="en-US" dirty="0"/>
          </a:p>
        </p:txBody>
      </p:sp>
      <p:pic>
        <p:nvPicPr>
          <p:cNvPr id="4" name="Content Placeholder 6" descr="An image showing a face profile and brain interconnections.">
            <a:extLst>
              <a:ext uri="{FF2B5EF4-FFF2-40B4-BE49-F238E27FC236}">
                <a16:creationId xmlns:a16="http://schemas.microsoft.com/office/drawing/2014/main" id="{B453A8ED-677F-CF49-FB22-7056298D3D0A}"/>
              </a:ext>
            </a:extLst>
          </p:cNvPr>
          <p:cNvPicPr>
            <a:picLocks noChangeAspect="1"/>
          </p:cNvPicPr>
          <p:nvPr/>
        </p:nvPicPr>
        <p:blipFill>
          <a:blip r:embed="rId3"/>
          <a:stretch>
            <a:fillRect/>
          </a:stretch>
        </p:blipFill>
        <p:spPr>
          <a:xfrm>
            <a:off x="481012" y="381000"/>
            <a:ext cx="1229555" cy="1658257"/>
          </a:xfrm>
          <a:prstGeom prst="rect">
            <a:avLst/>
          </a:prstGeom>
        </p:spPr>
      </p:pic>
    </p:spTree>
    <p:extLst>
      <p:ext uri="{BB962C8B-B14F-4D97-AF65-F5344CB8AC3E}">
        <p14:creationId xmlns:p14="http://schemas.microsoft.com/office/powerpoint/2010/main" val="2899004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3E810-DEFB-DC95-EA38-E83A7A69E010}"/>
              </a:ext>
            </a:extLst>
          </p:cNvPr>
          <p:cNvSpPr>
            <a:spLocks noGrp="1"/>
          </p:cNvSpPr>
          <p:nvPr>
            <p:ph type="title"/>
          </p:nvPr>
        </p:nvSpPr>
        <p:spPr>
          <a:xfrm>
            <a:off x="333749" y="638973"/>
            <a:ext cx="3679711" cy="1325563"/>
          </a:xfrm>
        </p:spPr>
        <p:txBody>
          <a:bodyPr>
            <a:noAutofit/>
          </a:bodyPr>
          <a:lstStyle/>
          <a:p>
            <a:pPr>
              <a:lnSpc>
                <a:spcPct val="90000"/>
              </a:lnSpc>
            </a:pPr>
            <a:r>
              <a:rPr lang="en-US" sz="3500" b="1" dirty="0">
                <a:latin typeface="Helvetica Neue"/>
              </a:rPr>
              <a:t>DYNA STEM: INCLUDES </a:t>
            </a:r>
            <a:r>
              <a:rPr lang="en-US" sz="3500" b="1" cap="none" dirty="0">
                <a:latin typeface="Helvetica Neue"/>
              </a:rPr>
              <a:t>Planning</a:t>
            </a:r>
          </a:p>
        </p:txBody>
      </p:sp>
      <p:sp>
        <p:nvSpPr>
          <p:cNvPr id="5" name="Content Placeholder 4">
            <a:extLst>
              <a:ext uri="{FF2B5EF4-FFF2-40B4-BE49-F238E27FC236}">
                <a16:creationId xmlns:a16="http://schemas.microsoft.com/office/drawing/2014/main" id="{94936886-43A8-5C59-11CD-E318D7625B0E}"/>
              </a:ext>
            </a:extLst>
          </p:cNvPr>
          <p:cNvSpPr>
            <a:spLocks noGrp="1"/>
          </p:cNvSpPr>
          <p:nvPr>
            <p:ph idx="1"/>
          </p:nvPr>
        </p:nvSpPr>
        <p:spPr>
          <a:xfrm>
            <a:off x="306944" y="2438400"/>
            <a:ext cx="3988630" cy="3581400"/>
          </a:xfrm>
        </p:spPr>
        <p:txBody>
          <a:bodyPr anchor="t">
            <a:normAutofit fontScale="92500" lnSpcReduction="10000"/>
          </a:bodyPr>
          <a:lstStyle/>
          <a:p>
            <a:pPr marL="0" indent="0" algn="ctr">
              <a:spcBef>
                <a:spcPts val="0"/>
              </a:spcBef>
              <a:spcAft>
                <a:spcPts val="600"/>
              </a:spcAft>
              <a:buNone/>
            </a:pPr>
            <a:r>
              <a:rPr lang="en-US" sz="3500" dirty="0">
                <a:latin typeface="Helvetica Neue"/>
              </a:rPr>
              <a:t>Voices of 21 neurodiverse undergraduate students in STEM</a:t>
            </a:r>
          </a:p>
          <a:p>
            <a:pPr marL="0" indent="0" algn="ctr">
              <a:spcBef>
                <a:spcPts val="0"/>
              </a:spcBef>
              <a:spcAft>
                <a:spcPts val="600"/>
              </a:spcAft>
              <a:buNone/>
            </a:pPr>
            <a:endParaRPr lang="en-US" sz="3500" dirty="0">
              <a:latin typeface="Helvetica Neue"/>
            </a:endParaRPr>
          </a:p>
          <a:p>
            <a:pPr marL="0" indent="0" algn="ctr">
              <a:spcBef>
                <a:spcPts val="0"/>
              </a:spcBef>
              <a:spcAft>
                <a:spcPts val="600"/>
              </a:spcAft>
              <a:buNone/>
            </a:pPr>
            <a:r>
              <a:rPr lang="en-US" sz="3500" dirty="0">
                <a:latin typeface="Helvetica Neue"/>
              </a:rPr>
              <a:t>3 states: Arizona, Missouri, Ohio</a:t>
            </a:r>
          </a:p>
          <a:p>
            <a:pPr algn="ctr">
              <a:spcBef>
                <a:spcPts val="0"/>
              </a:spcBef>
              <a:spcAft>
                <a:spcPts val="600"/>
              </a:spcAft>
            </a:pPr>
            <a:endParaRPr lang="en-US" sz="2800" dirty="0">
              <a:latin typeface="Helvetica Neue"/>
            </a:endParaRPr>
          </a:p>
        </p:txBody>
      </p:sp>
      <p:sp>
        <p:nvSpPr>
          <p:cNvPr id="46" name="Freeform: Shape 35">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413" y="0"/>
            <a:ext cx="4629587"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37">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884" y="0"/>
            <a:ext cx="4518116"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Content Placeholder 6" descr="An image showing a face profile and brain interconnections.">
            <a:extLst>
              <a:ext uri="{FF2B5EF4-FFF2-40B4-BE49-F238E27FC236}">
                <a16:creationId xmlns:a16="http://schemas.microsoft.com/office/drawing/2014/main" id="{3AB0D9EB-1FB8-CF8F-E870-497CEE120C7F}"/>
              </a:ext>
            </a:extLst>
          </p:cNvPr>
          <p:cNvPicPr>
            <a:picLocks noChangeAspect="1"/>
          </p:cNvPicPr>
          <p:nvPr/>
        </p:nvPicPr>
        <p:blipFill>
          <a:blip r:embed="rId3"/>
          <a:stretch>
            <a:fillRect/>
          </a:stretch>
        </p:blipFill>
        <p:spPr>
          <a:xfrm>
            <a:off x="5850731" y="622734"/>
            <a:ext cx="3078956" cy="4146739"/>
          </a:xfrm>
          <a:prstGeom prst="rect">
            <a:avLst/>
          </a:prstGeom>
        </p:spPr>
      </p:pic>
    </p:spTree>
    <p:extLst>
      <p:ext uri="{BB962C8B-B14F-4D97-AF65-F5344CB8AC3E}">
        <p14:creationId xmlns:p14="http://schemas.microsoft.com/office/powerpoint/2010/main" val="41381550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2E41C-CD3D-CD4A-2C92-8AA96FCCF0B7}"/>
              </a:ext>
            </a:extLst>
          </p:cNvPr>
          <p:cNvSpPr>
            <a:spLocks noGrp="1"/>
          </p:cNvSpPr>
          <p:nvPr>
            <p:ph type="title"/>
          </p:nvPr>
        </p:nvSpPr>
        <p:spPr/>
        <p:txBody>
          <a:bodyPr>
            <a:normAutofit fontScale="90000"/>
          </a:bodyPr>
          <a:lstStyle/>
          <a:p>
            <a:r>
              <a:rPr lang="en-US" cap="none" dirty="0"/>
              <a:t>Elevating neurodiversity as diversity in the college classroom: Model approach</a:t>
            </a:r>
          </a:p>
        </p:txBody>
      </p:sp>
      <p:sp>
        <p:nvSpPr>
          <p:cNvPr id="3" name="Content Placeholder 2">
            <a:extLst>
              <a:ext uri="{FF2B5EF4-FFF2-40B4-BE49-F238E27FC236}">
                <a16:creationId xmlns:a16="http://schemas.microsoft.com/office/drawing/2014/main" id="{597D84FC-3EB1-A287-4151-6250FB6F2A7D}"/>
              </a:ext>
            </a:extLst>
          </p:cNvPr>
          <p:cNvSpPr>
            <a:spLocks noGrp="1"/>
          </p:cNvSpPr>
          <p:nvPr>
            <p:ph idx="1"/>
          </p:nvPr>
        </p:nvSpPr>
        <p:spPr>
          <a:xfrm>
            <a:off x="3124200" y="2126020"/>
            <a:ext cx="5754130" cy="4579580"/>
          </a:xfrm>
        </p:spPr>
        <p:txBody>
          <a:bodyPr>
            <a:normAutofit fontScale="92500"/>
          </a:bodyPr>
          <a:lstStyle/>
          <a:p>
            <a:pPr marL="296466" indent="-166688">
              <a:buFont typeface="Arial" panose="020B0604020202020204" pitchFamily="34" charset="0"/>
              <a:buChar char="•"/>
            </a:pPr>
            <a:r>
              <a:rPr lang="en-US" sz="2400" dirty="0"/>
              <a:t>Acknowledge undergraduate students as adult learners who bring diverse learning histories to the classroom.</a:t>
            </a:r>
          </a:p>
          <a:p>
            <a:pPr marL="296466" indent="-166688">
              <a:buFont typeface="Arial" panose="020B0604020202020204" pitchFamily="34" charset="0"/>
              <a:buChar char="•"/>
            </a:pPr>
            <a:r>
              <a:rPr lang="en-US" sz="2400" dirty="0"/>
              <a:t>Acknowledge that learning histories may be positive, negative, or indifferent.</a:t>
            </a:r>
          </a:p>
          <a:p>
            <a:pPr marL="296466" indent="-166688">
              <a:buFont typeface="Arial" panose="020B0604020202020204" pitchFamily="34" charset="0"/>
              <a:buChar char="•"/>
            </a:pPr>
            <a:r>
              <a:rPr lang="en-US" sz="2400" dirty="0"/>
              <a:t>Acknowledge the intersectionality of cultural backgrounds, identities, and personal histories.</a:t>
            </a:r>
          </a:p>
          <a:p>
            <a:pPr marL="296466" indent="-166688">
              <a:buFont typeface="Arial" panose="020B0604020202020204" pitchFamily="34" charset="0"/>
              <a:buChar char="•"/>
            </a:pPr>
            <a:r>
              <a:rPr lang="en-US" sz="2400" dirty="0"/>
              <a:t>Acknowledge differences in the ways undergraduate students perceive, approach, and interact with new information and skills.</a:t>
            </a:r>
          </a:p>
        </p:txBody>
      </p:sp>
      <p:pic>
        <p:nvPicPr>
          <p:cNvPr id="6" name="Picture 5">
            <a:extLst>
              <a:ext uri="{FF2B5EF4-FFF2-40B4-BE49-F238E27FC236}">
                <a16:creationId xmlns:a16="http://schemas.microsoft.com/office/drawing/2014/main" id="{5403F70C-27DA-9D95-209B-BE154832B8BF}"/>
              </a:ext>
            </a:extLst>
          </p:cNvPr>
          <p:cNvPicPr>
            <a:picLocks noChangeAspect="1"/>
          </p:cNvPicPr>
          <p:nvPr/>
        </p:nvPicPr>
        <p:blipFill>
          <a:blip r:embed="rId3"/>
          <a:stretch>
            <a:fillRect/>
          </a:stretch>
        </p:blipFill>
        <p:spPr>
          <a:xfrm>
            <a:off x="-762000" y="2514600"/>
            <a:ext cx="4849791" cy="3248579"/>
          </a:xfrm>
          <a:prstGeom prst="rect">
            <a:avLst/>
          </a:prstGeom>
        </p:spPr>
      </p:pic>
    </p:spTree>
    <p:extLst>
      <p:ext uri="{BB962C8B-B14F-4D97-AF65-F5344CB8AC3E}">
        <p14:creationId xmlns:p14="http://schemas.microsoft.com/office/powerpoint/2010/main" val="19938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19B27B7-FF34-4513-A8CE-FF10A5583DFF}"/>
              </a:ext>
            </a:extLst>
          </p:cNvPr>
          <p:cNvSpPr>
            <a:spLocks noGrp="1"/>
          </p:cNvSpPr>
          <p:nvPr>
            <p:ph type="title"/>
          </p:nvPr>
        </p:nvSpPr>
        <p:spPr/>
        <p:txBody>
          <a:bodyPr>
            <a:normAutofit/>
          </a:bodyPr>
          <a:lstStyle/>
          <a:p>
            <a:r>
              <a:rPr lang="en-US" sz="3000" cap="none" dirty="0"/>
              <a:t>What do neurodiverse students tell us about their learning?</a:t>
            </a:r>
          </a:p>
        </p:txBody>
      </p:sp>
      <p:sp>
        <p:nvSpPr>
          <p:cNvPr id="3" name="Content Placeholder 2">
            <a:extLst>
              <a:ext uri="{FF2B5EF4-FFF2-40B4-BE49-F238E27FC236}">
                <a16:creationId xmlns:a16="http://schemas.microsoft.com/office/drawing/2014/main" id="{58B5D1A4-BBA4-42E1-8F40-FC562CC460D2}"/>
              </a:ext>
            </a:extLst>
          </p:cNvPr>
          <p:cNvSpPr>
            <a:spLocks noGrp="1"/>
          </p:cNvSpPr>
          <p:nvPr>
            <p:ph idx="1"/>
          </p:nvPr>
        </p:nvSpPr>
        <p:spPr>
          <a:xfrm>
            <a:off x="292262" y="2144218"/>
            <a:ext cx="8559477" cy="3856533"/>
          </a:xfrm>
        </p:spPr>
        <p:txBody>
          <a:bodyPr>
            <a:normAutofit fontScale="92500" lnSpcReduction="20000"/>
          </a:bodyPr>
          <a:lstStyle/>
          <a:p>
            <a:pPr marL="385763" indent="-385763">
              <a:lnSpc>
                <a:spcPct val="120000"/>
              </a:lnSpc>
              <a:buFont typeface="+mj-lt"/>
              <a:buAutoNum type="arabicPeriod"/>
            </a:pPr>
            <a:r>
              <a:rPr lang="en-US" sz="2400" dirty="0"/>
              <a:t>Time: </a:t>
            </a:r>
            <a:r>
              <a:rPr lang="en-US" sz="2400" i="1" dirty="0"/>
              <a:t>I need more time and the time of day matters</a:t>
            </a:r>
          </a:p>
          <a:p>
            <a:pPr marL="385763" indent="-385763">
              <a:lnSpc>
                <a:spcPct val="120000"/>
              </a:lnSpc>
              <a:buFont typeface="+mj-lt"/>
              <a:buAutoNum type="arabicPeriod"/>
            </a:pPr>
            <a:r>
              <a:rPr lang="en-US" sz="2400" dirty="0"/>
              <a:t>Environments: </a:t>
            </a:r>
            <a:r>
              <a:rPr lang="en-US" sz="2400" i="1" dirty="0"/>
              <a:t>Not all settings are conducive to my learning</a:t>
            </a:r>
          </a:p>
          <a:p>
            <a:pPr marL="385763" indent="-385763">
              <a:lnSpc>
                <a:spcPct val="120000"/>
              </a:lnSpc>
              <a:buFont typeface="+mj-lt"/>
              <a:buAutoNum type="arabicPeriod"/>
            </a:pPr>
            <a:r>
              <a:rPr lang="en-US" sz="2400" dirty="0"/>
              <a:t>Self-guided learning: </a:t>
            </a:r>
            <a:r>
              <a:rPr lang="en-US" sz="2400" i="1" dirty="0"/>
              <a:t>Need to use my own strategies for teaching myself</a:t>
            </a:r>
          </a:p>
          <a:p>
            <a:pPr marL="385763" indent="-385763">
              <a:lnSpc>
                <a:spcPct val="120000"/>
              </a:lnSpc>
              <a:buFont typeface="+mj-lt"/>
              <a:buAutoNum type="arabicPeriod"/>
            </a:pPr>
            <a:r>
              <a:rPr lang="en-US" sz="2400" dirty="0"/>
              <a:t>Social aspects:  </a:t>
            </a:r>
            <a:r>
              <a:rPr lang="en-US" sz="2400" i="1" dirty="0"/>
              <a:t>Navigating group assignments can be tricky to nearly impossible without guidance; but that doesn’t mean I don’t want to do group activities. </a:t>
            </a:r>
          </a:p>
          <a:p>
            <a:pPr marL="385763" indent="-385763">
              <a:lnSpc>
                <a:spcPct val="120000"/>
              </a:lnSpc>
              <a:buFont typeface="+mj-lt"/>
              <a:buAutoNum type="arabicPeriod"/>
            </a:pPr>
            <a:r>
              <a:rPr lang="en-US" sz="2400" dirty="0"/>
              <a:t>Social aspects:  </a:t>
            </a:r>
            <a:r>
              <a:rPr lang="en-US" sz="2400" i="1" dirty="0"/>
              <a:t>I am aware that I think differently, but that doesn’t make me less capable. </a:t>
            </a:r>
          </a:p>
        </p:txBody>
      </p:sp>
    </p:spTree>
    <p:extLst>
      <p:ext uri="{BB962C8B-B14F-4D97-AF65-F5344CB8AC3E}">
        <p14:creationId xmlns:p14="http://schemas.microsoft.com/office/powerpoint/2010/main" val="189414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19B27B7-FF34-4513-A8CE-FF10A5583DFF}"/>
              </a:ext>
            </a:extLst>
          </p:cNvPr>
          <p:cNvSpPr>
            <a:spLocks noGrp="1"/>
          </p:cNvSpPr>
          <p:nvPr>
            <p:ph type="title"/>
          </p:nvPr>
        </p:nvSpPr>
        <p:spPr/>
        <p:txBody>
          <a:bodyPr>
            <a:normAutofit/>
          </a:bodyPr>
          <a:lstStyle/>
          <a:p>
            <a:r>
              <a:rPr lang="en-US" sz="3000" cap="none" dirty="0"/>
              <a:t>Neurodiverse students tell us they want…</a:t>
            </a:r>
          </a:p>
        </p:txBody>
      </p:sp>
      <p:sp>
        <p:nvSpPr>
          <p:cNvPr id="3" name="Content Placeholder 2">
            <a:extLst>
              <a:ext uri="{FF2B5EF4-FFF2-40B4-BE49-F238E27FC236}">
                <a16:creationId xmlns:a16="http://schemas.microsoft.com/office/drawing/2014/main" id="{58B5D1A4-BBA4-42E1-8F40-FC562CC460D2}"/>
              </a:ext>
            </a:extLst>
          </p:cNvPr>
          <p:cNvSpPr>
            <a:spLocks noGrp="1"/>
          </p:cNvSpPr>
          <p:nvPr>
            <p:ph idx="1"/>
          </p:nvPr>
        </p:nvSpPr>
        <p:spPr>
          <a:xfrm>
            <a:off x="292262" y="2144217"/>
            <a:ext cx="8559477" cy="4128793"/>
          </a:xfrm>
        </p:spPr>
        <p:txBody>
          <a:bodyPr>
            <a:normAutofit fontScale="55000" lnSpcReduction="20000"/>
          </a:bodyPr>
          <a:lstStyle/>
          <a:p>
            <a:pPr marL="385763" indent="-385763">
              <a:lnSpc>
                <a:spcPct val="120000"/>
              </a:lnSpc>
              <a:buFont typeface="+mj-lt"/>
              <a:buAutoNum type="arabicPeriod"/>
            </a:pPr>
            <a:r>
              <a:rPr lang="en-US" sz="4650" dirty="0"/>
              <a:t>Specific, clear instructions </a:t>
            </a:r>
          </a:p>
          <a:p>
            <a:pPr marL="385763" indent="-385763">
              <a:lnSpc>
                <a:spcPct val="120000"/>
              </a:lnSpc>
              <a:buFont typeface="+mj-lt"/>
              <a:buAutoNum type="arabicPeriod"/>
            </a:pPr>
            <a:r>
              <a:rPr lang="en-US" sz="4650" dirty="0"/>
              <a:t>Flexibility for self-guided learning</a:t>
            </a:r>
          </a:p>
          <a:p>
            <a:pPr marL="385763" indent="-385763">
              <a:lnSpc>
                <a:spcPct val="120000"/>
              </a:lnSpc>
              <a:buFont typeface="+mj-lt"/>
              <a:buAutoNum type="arabicPeriod"/>
            </a:pPr>
            <a:r>
              <a:rPr lang="en-US" sz="4650" dirty="0"/>
              <a:t>Balance of peer learning, hands-on, and direct instructions (aka-not just lecture or not just group project)</a:t>
            </a:r>
          </a:p>
          <a:p>
            <a:pPr marL="385763" indent="-385763">
              <a:lnSpc>
                <a:spcPct val="120000"/>
              </a:lnSpc>
              <a:buFont typeface="+mj-lt"/>
              <a:buAutoNum type="arabicPeriod"/>
            </a:pPr>
            <a:r>
              <a:rPr lang="en-US" sz="4650" dirty="0"/>
              <a:t>Choice: Options to choose and not choose activities or steps</a:t>
            </a:r>
          </a:p>
          <a:p>
            <a:pPr marL="385763" indent="-385763">
              <a:lnSpc>
                <a:spcPct val="120000"/>
              </a:lnSpc>
              <a:buFont typeface="+mj-lt"/>
              <a:buAutoNum type="arabicPeriod"/>
            </a:pPr>
            <a:r>
              <a:rPr lang="en-US" sz="4650" dirty="0"/>
              <a:t>Visuals and graphics, not just text-based</a:t>
            </a:r>
          </a:p>
          <a:p>
            <a:pPr marL="0" indent="0">
              <a:buNone/>
            </a:pPr>
            <a:endParaRPr lang="en-US" dirty="0"/>
          </a:p>
        </p:txBody>
      </p:sp>
    </p:spTree>
    <p:extLst>
      <p:ext uri="{BB962C8B-B14F-4D97-AF65-F5344CB8AC3E}">
        <p14:creationId xmlns:p14="http://schemas.microsoft.com/office/powerpoint/2010/main" val="259297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19B27B7-FF34-4513-A8CE-FF10A5583DFF}"/>
              </a:ext>
            </a:extLst>
          </p:cNvPr>
          <p:cNvSpPr>
            <a:spLocks noGrp="1"/>
          </p:cNvSpPr>
          <p:nvPr>
            <p:ph type="title"/>
          </p:nvPr>
        </p:nvSpPr>
        <p:spPr/>
        <p:txBody>
          <a:bodyPr>
            <a:normAutofit/>
          </a:bodyPr>
          <a:lstStyle/>
          <a:p>
            <a:r>
              <a:rPr lang="en-US" sz="3000" cap="none" dirty="0"/>
              <a:t>Neurodiverse students tell us they want (continued)…</a:t>
            </a:r>
          </a:p>
        </p:txBody>
      </p:sp>
      <p:sp>
        <p:nvSpPr>
          <p:cNvPr id="3" name="Content Placeholder 2">
            <a:extLst>
              <a:ext uri="{FF2B5EF4-FFF2-40B4-BE49-F238E27FC236}">
                <a16:creationId xmlns:a16="http://schemas.microsoft.com/office/drawing/2014/main" id="{58B5D1A4-BBA4-42E1-8F40-FC562CC460D2}"/>
              </a:ext>
            </a:extLst>
          </p:cNvPr>
          <p:cNvSpPr>
            <a:spLocks noGrp="1"/>
          </p:cNvSpPr>
          <p:nvPr>
            <p:ph idx="1"/>
          </p:nvPr>
        </p:nvSpPr>
        <p:spPr>
          <a:xfrm>
            <a:off x="292261" y="1905000"/>
            <a:ext cx="8559477" cy="3856533"/>
          </a:xfrm>
        </p:spPr>
        <p:txBody>
          <a:bodyPr>
            <a:normAutofit fontScale="62500" lnSpcReduction="20000"/>
          </a:bodyPr>
          <a:lstStyle/>
          <a:p>
            <a:pPr marL="429816" indent="-429816">
              <a:lnSpc>
                <a:spcPct val="120000"/>
              </a:lnSpc>
              <a:buFont typeface="+mj-lt"/>
              <a:buAutoNum type="arabicPeriod" startAt="6"/>
            </a:pPr>
            <a:r>
              <a:rPr lang="en-US" sz="4425" dirty="0"/>
              <a:t>Opportunities to be creative</a:t>
            </a:r>
          </a:p>
          <a:p>
            <a:pPr marL="385763" indent="-385763">
              <a:lnSpc>
                <a:spcPct val="120000"/>
              </a:lnSpc>
              <a:buFont typeface="+mj-lt"/>
              <a:buAutoNum type="arabicPeriod" startAt="6"/>
            </a:pPr>
            <a:r>
              <a:rPr lang="en-US" sz="4425" dirty="0"/>
              <a:t>Clear, logical applications to real-world STEM work</a:t>
            </a:r>
          </a:p>
          <a:p>
            <a:pPr marL="385763" indent="-385763">
              <a:lnSpc>
                <a:spcPct val="120000"/>
              </a:lnSpc>
              <a:buFont typeface="+mj-lt"/>
              <a:buAutoNum type="arabicPeriod" startAt="6"/>
            </a:pPr>
            <a:r>
              <a:rPr lang="en-US" sz="4425" dirty="0"/>
              <a:t>Sensory stimuli focused on specific tasks</a:t>
            </a:r>
          </a:p>
          <a:p>
            <a:pPr marL="385763" indent="-385763">
              <a:lnSpc>
                <a:spcPct val="120000"/>
              </a:lnSpc>
              <a:buFont typeface="+mj-lt"/>
              <a:buAutoNum type="arabicPeriod" startAt="6"/>
            </a:pPr>
            <a:r>
              <a:rPr lang="en-US" sz="4425" dirty="0"/>
              <a:t>Physical space options for standing and sitting, with options for orientation in the space</a:t>
            </a:r>
          </a:p>
          <a:p>
            <a:pPr marL="385763" indent="-385763">
              <a:lnSpc>
                <a:spcPct val="120000"/>
              </a:lnSpc>
              <a:buFont typeface="+mj-lt"/>
              <a:buAutoNum type="arabicPeriod" startAt="6"/>
            </a:pPr>
            <a:r>
              <a:rPr lang="en-US" sz="4425" dirty="0"/>
              <a:t>Clear social expectations</a:t>
            </a:r>
          </a:p>
        </p:txBody>
      </p:sp>
    </p:spTree>
    <p:extLst>
      <p:ext uri="{BB962C8B-B14F-4D97-AF65-F5344CB8AC3E}">
        <p14:creationId xmlns:p14="http://schemas.microsoft.com/office/powerpoint/2010/main" val="404057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2E41C-CD3D-CD4A-2C92-8AA96FCCF0B7}"/>
              </a:ext>
            </a:extLst>
          </p:cNvPr>
          <p:cNvSpPr>
            <a:spLocks noGrp="1"/>
          </p:cNvSpPr>
          <p:nvPr>
            <p:ph type="title"/>
          </p:nvPr>
        </p:nvSpPr>
        <p:spPr/>
        <p:txBody>
          <a:bodyPr>
            <a:normAutofit fontScale="90000"/>
          </a:bodyPr>
          <a:lstStyle/>
          <a:p>
            <a:r>
              <a:rPr lang="en-US" cap="none" dirty="0"/>
              <a:t>Elevating neurodiversity as diversity in the college classroom: Model approach</a:t>
            </a:r>
          </a:p>
        </p:txBody>
      </p:sp>
      <p:sp>
        <p:nvSpPr>
          <p:cNvPr id="3" name="Content Placeholder 2">
            <a:extLst>
              <a:ext uri="{FF2B5EF4-FFF2-40B4-BE49-F238E27FC236}">
                <a16:creationId xmlns:a16="http://schemas.microsoft.com/office/drawing/2014/main" id="{597D84FC-3EB1-A287-4151-6250FB6F2A7D}"/>
              </a:ext>
            </a:extLst>
          </p:cNvPr>
          <p:cNvSpPr>
            <a:spLocks noGrp="1"/>
          </p:cNvSpPr>
          <p:nvPr>
            <p:ph idx="1"/>
          </p:nvPr>
        </p:nvSpPr>
        <p:spPr>
          <a:xfrm>
            <a:off x="3124200" y="1981200"/>
            <a:ext cx="5754130" cy="4724400"/>
          </a:xfrm>
        </p:spPr>
        <p:txBody>
          <a:bodyPr>
            <a:normAutofit/>
          </a:bodyPr>
          <a:lstStyle/>
          <a:p>
            <a:pPr marL="129778" indent="0">
              <a:buNone/>
            </a:pPr>
            <a:r>
              <a:rPr lang="en-US" sz="2400" b="1" dirty="0"/>
              <a:t>Discussion</a:t>
            </a:r>
          </a:p>
          <a:p>
            <a:pPr marL="296466" indent="-166688">
              <a:buFont typeface="Arial" panose="020B0604020202020204" pitchFamily="34" charset="0"/>
              <a:buChar char="•"/>
            </a:pPr>
            <a:r>
              <a:rPr lang="en-US" sz="2400" dirty="0"/>
              <a:t>What does intersectionality mean to undergraduate neurodiverse students?</a:t>
            </a:r>
          </a:p>
          <a:p>
            <a:pPr marL="296466" indent="-166688">
              <a:buFont typeface="Arial" panose="020B0604020202020204" pitchFamily="34" charset="0"/>
              <a:buChar char="•"/>
            </a:pPr>
            <a:r>
              <a:rPr lang="en-US" sz="2400" dirty="0"/>
              <a:t>How can we better code-breakers?</a:t>
            </a:r>
          </a:p>
          <a:p>
            <a:pPr marL="296466" indent="-166688">
              <a:buFont typeface="Arial" panose="020B0604020202020204" pitchFamily="34" charset="0"/>
              <a:buChar char="•"/>
            </a:pPr>
            <a:r>
              <a:rPr lang="en-US" sz="2400" dirty="0"/>
              <a:t>In what ways do we acknowledge neurodiverse undergraduate students as adult learners?</a:t>
            </a:r>
          </a:p>
          <a:p>
            <a:pPr marL="296466" indent="-166688">
              <a:buFont typeface="Arial" panose="020B0604020202020204" pitchFamily="34" charset="0"/>
              <a:buChar char="•"/>
            </a:pPr>
            <a:r>
              <a:rPr lang="en-US" sz="2400" dirty="0"/>
              <a:t>What can we do to show respect for the trauma-histories neurodiverse undergraduate students may have?</a:t>
            </a:r>
          </a:p>
        </p:txBody>
      </p:sp>
      <p:pic>
        <p:nvPicPr>
          <p:cNvPr id="6" name="Picture 5">
            <a:extLst>
              <a:ext uri="{FF2B5EF4-FFF2-40B4-BE49-F238E27FC236}">
                <a16:creationId xmlns:a16="http://schemas.microsoft.com/office/drawing/2014/main" id="{5403F70C-27DA-9D95-209B-BE154832B8BF}"/>
              </a:ext>
            </a:extLst>
          </p:cNvPr>
          <p:cNvPicPr>
            <a:picLocks noChangeAspect="1"/>
          </p:cNvPicPr>
          <p:nvPr/>
        </p:nvPicPr>
        <p:blipFill>
          <a:blip r:embed="rId3"/>
          <a:stretch>
            <a:fillRect/>
          </a:stretch>
        </p:blipFill>
        <p:spPr>
          <a:xfrm>
            <a:off x="-762000" y="2514600"/>
            <a:ext cx="4849791" cy="3248579"/>
          </a:xfrm>
          <a:prstGeom prst="rect">
            <a:avLst/>
          </a:prstGeom>
        </p:spPr>
      </p:pic>
    </p:spTree>
    <p:extLst>
      <p:ext uri="{BB962C8B-B14F-4D97-AF65-F5344CB8AC3E}">
        <p14:creationId xmlns:p14="http://schemas.microsoft.com/office/powerpoint/2010/main" val="252278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EA3930-B92C-6E48-81B7-141F52C7A5A1}"/>
              </a:ext>
            </a:extLst>
          </p:cNvPr>
          <p:cNvSpPr>
            <a:spLocks noGrp="1"/>
          </p:cNvSpPr>
          <p:nvPr>
            <p:ph type="ctrTitle"/>
          </p:nvPr>
        </p:nvSpPr>
        <p:spPr>
          <a:xfrm>
            <a:off x="1385608" y="381000"/>
            <a:ext cx="6822285" cy="838691"/>
          </a:xfrm>
        </p:spPr>
        <p:txBody>
          <a:bodyPr>
            <a:noAutofit/>
          </a:bodyPr>
          <a:lstStyle/>
          <a:p>
            <a:pPr>
              <a:spcAft>
                <a:spcPts val="600"/>
              </a:spcAft>
            </a:pPr>
            <a:r>
              <a:rPr lang="en-US" sz="3200" b="1" dirty="0">
                <a:latin typeface="Arial" panose="020B0604020202020204" pitchFamily="34" charset="0"/>
                <a:cs typeface="Arial" panose="020B0604020202020204" pitchFamily="34" charset="0"/>
              </a:rPr>
              <a:t>Questions and Discussion</a:t>
            </a:r>
          </a:p>
        </p:txBody>
      </p:sp>
      <p:pic>
        <p:nvPicPr>
          <p:cNvPr id="3074" name="Picture 2" descr="Image result for discussion">
            <a:extLst>
              <a:ext uri="{FF2B5EF4-FFF2-40B4-BE49-F238E27FC236}">
                <a16:creationId xmlns:a16="http://schemas.microsoft.com/office/drawing/2014/main" id="{89C0C5A5-D909-4923-AF2B-777CE4262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353" y="1183961"/>
            <a:ext cx="6455293" cy="25452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309239C-719E-43CB-9B92-22744015A828}"/>
              </a:ext>
            </a:extLst>
          </p:cNvPr>
          <p:cNvSpPr/>
          <p:nvPr/>
        </p:nvSpPr>
        <p:spPr>
          <a:xfrm>
            <a:off x="3886200" y="4038600"/>
            <a:ext cx="4572000" cy="2123658"/>
          </a:xfrm>
          <a:prstGeom prst="rect">
            <a:avLst/>
          </a:prstGeom>
        </p:spPr>
        <p:txBody>
          <a:bodyPr wrap="square">
            <a:spAutoFit/>
          </a:bodyPr>
          <a:lstStyle/>
          <a:p>
            <a:r>
              <a:rPr lang="en-US" sz="3000" dirty="0">
                <a:latin typeface="Arial" panose="020B0604020202020204" pitchFamily="34" charset="0"/>
                <a:cs typeface="Arial" panose="020B0604020202020204" pitchFamily="34" charset="0"/>
              </a:rPr>
              <a:t>Ronda Jenson</a:t>
            </a:r>
          </a:p>
          <a:p>
            <a:r>
              <a:rPr lang="en-US" sz="3000" dirty="0">
                <a:latin typeface="Arial" panose="020B0604020202020204" pitchFamily="34" charset="0"/>
                <a:cs typeface="Arial" panose="020B0604020202020204" pitchFamily="34" charset="0"/>
              </a:rPr>
              <a:t>Ronda.Jenson@nau.edu</a:t>
            </a:r>
          </a:p>
          <a:p>
            <a:endParaRPr lang="en-US" sz="12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Scott Bellman</a:t>
            </a:r>
          </a:p>
          <a:p>
            <a:r>
              <a:rPr lang="en-US" sz="3000" dirty="0">
                <a:latin typeface="Arial" panose="020B0604020202020204" pitchFamily="34" charset="0"/>
                <a:cs typeface="Arial" panose="020B0604020202020204" pitchFamily="34" charset="0"/>
              </a:rPr>
              <a:t>swb3@uw.edu</a:t>
            </a:r>
          </a:p>
        </p:txBody>
      </p:sp>
      <p:pic>
        <p:nvPicPr>
          <p:cNvPr id="8" name="Picture 2" descr="NSF INCLUDES Alliance TAPDINTO-STEM">
            <a:extLst>
              <a:ext uri="{FF2B5EF4-FFF2-40B4-BE49-F238E27FC236}">
                <a16:creationId xmlns:a16="http://schemas.microsoft.com/office/drawing/2014/main" id="{A27EB220-1B8B-4E55-BD21-D0647E3169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9528" y="4114800"/>
            <a:ext cx="1093672" cy="10309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NL logo">
            <a:extLst>
              <a:ext uri="{FF2B5EF4-FFF2-40B4-BE49-F238E27FC236}">
                <a16:creationId xmlns:a16="http://schemas.microsoft.com/office/drawing/2014/main" id="{3FC1DDF4-5E8E-46A9-9763-88F90A509F0D}"/>
              </a:ext>
            </a:extLst>
          </p:cNvPr>
          <p:cNvPicPr>
            <a:picLocks noChangeAspect="1"/>
          </p:cNvPicPr>
          <p:nvPr/>
        </p:nvPicPr>
        <p:blipFill>
          <a:blip r:embed="rId5"/>
          <a:stretch>
            <a:fillRect/>
          </a:stretch>
        </p:blipFill>
        <p:spPr>
          <a:xfrm>
            <a:off x="1482441" y="5410200"/>
            <a:ext cx="1413159" cy="911244"/>
          </a:xfrm>
          <a:prstGeom prst="rect">
            <a:avLst/>
          </a:prstGeom>
        </p:spPr>
      </p:pic>
    </p:spTree>
    <p:extLst>
      <p:ext uri="{BB962C8B-B14F-4D97-AF65-F5344CB8AC3E}">
        <p14:creationId xmlns:p14="http://schemas.microsoft.com/office/powerpoint/2010/main" val="534849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43C4313-8013-4045-DA55-A10232F6C453}"/>
              </a:ext>
            </a:extLst>
          </p:cNvPr>
          <p:cNvSpPr>
            <a:spLocks noGrp="1"/>
          </p:cNvSpPr>
          <p:nvPr>
            <p:ph type="title"/>
          </p:nvPr>
        </p:nvSpPr>
        <p:spPr>
          <a:xfrm>
            <a:off x="375541" y="228600"/>
            <a:ext cx="8387459" cy="1143000"/>
          </a:xfrm>
        </p:spPr>
        <p:txBody>
          <a:bodyPr>
            <a:noAutofit/>
          </a:bodyPr>
          <a:lstStyle/>
          <a:p>
            <a:r>
              <a:rPr lang="en-US" sz="3200" b="1" dirty="0">
                <a:latin typeface="Arial" panose="020B0604020202020204" pitchFamily="34" charset="0"/>
                <a:cs typeface="Arial" panose="020B0604020202020204" pitchFamily="34" charset="0"/>
              </a:rPr>
              <a:t>Neuroscience for Neurodiverse Learners, DYNA STEM, and TAPDINTO-STEM, </a:t>
            </a:r>
          </a:p>
        </p:txBody>
      </p:sp>
      <p:sp>
        <p:nvSpPr>
          <p:cNvPr id="9" name="TextBox 8">
            <a:extLst>
              <a:ext uri="{FF2B5EF4-FFF2-40B4-BE49-F238E27FC236}">
                <a16:creationId xmlns:a16="http://schemas.microsoft.com/office/drawing/2014/main" id="{C6CE7A4D-7060-4C0C-4F36-06B3111F3150}"/>
              </a:ext>
            </a:extLst>
          </p:cNvPr>
          <p:cNvSpPr txBox="1"/>
          <p:nvPr/>
        </p:nvSpPr>
        <p:spPr>
          <a:xfrm>
            <a:off x="1752600" y="1618595"/>
            <a:ext cx="7162800" cy="5755422"/>
          </a:xfrm>
          <a:prstGeom prst="rect">
            <a:avLst/>
          </a:prstGeom>
          <a:noFill/>
        </p:spPr>
        <p:txBody>
          <a:bodyPr wrap="square" rtlCol="0">
            <a:spAutoFit/>
          </a:bodyPr>
          <a:lstStyle/>
          <a:p>
            <a:pPr algn="ctr" fontAlgn="base"/>
            <a:r>
              <a:rPr lang="en-US" sz="2400" dirty="0">
                <a:solidFill>
                  <a:srgbClr val="000000"/>
                </a:solidFill>
                <a:latin typeface="Helvetica Neue"/>
              </a:rPr>
              <a:t>Neuroscience for Neurodiverse Learners:</a:t>
            </a:r>
          </a:p>
          <a:p>
            <a:pPr algn="ctr" fontAlgn="base"/>
            <a:r>
              <a:rPr lang="en-US" sz="2400" dirty="0">
                <a:solidFill>
                  <a:srgbClr val="000000"/>
                </a:solidFill>
                <a:latin typeface="Helvetica Neue"/>
              </a:rPr>
              <a:t>University of Washington DO-IT Center</a:t>
            </a:r>
          </a:p>
          <a:p>
            <a:pPr algn="ctr" fontAlgn="base"/>
            <a:r>
              <a:rPr lang="en-US" sz="2400" dirty="0">
                <a:solidFill>
                  <a:srgbClr val="000000"/>
                </a:solidFill>
                <a:latin typeface="Helvetica Neue"/>
              </a:rPr>
              <a:t>NSF Award #DRL-1948591</a:t>
            </a:r>
          </a:p>
          <a:p>
            <a:pPr algn="ctr" fontAlgn="base"/>
            <a:endParaRPr lang="en-US" sz="2400" dirty="0">
              <a:solidFill>
                <a:srgbClr val="000000"/>
              </a:solidFill>
              <a:latin typeface="Helvetica Neue"/>
            </a:endParaRPr>
          </a:p>
          <a:p>
            <a:pPr algn="ctr" fontAlgn="base"/>
            <a:r>
              <a:rPr lang="en-US" sz="2400" dirty="0">
                <a:solidFill>
                  <a:srgbClr val="000000"/>
                </a:solidFill>
                <a:latin typeface="Helvetica Neue"/>
              </a:rPr>
              <a:t>DYNA STEM: Discover Your Neurodiverse Advantage in STEM </a:t>
            </a:r>
          </a:p>
          <a:p>
            <a:pPr algn="ctr" fontAlgn="base"/>
            <a:r>
              <a:rPr lang="en-US" sz="2400" dirty="0">
                <a:solidFill>
                  <a:srgbClr val="000000"/>
                </a:solidFill>
                <a:latin typeface="Helvetica Neue"/>
              </a:rPr>
              <a:t>NSF Award #2040736</a:t>
            </a:r>
          </a:p>
          <a:p>
            <a:pPr algn="ctr" fontAlgn="base"/>
            <a:endParaRPr lang="en-US" sz="2400" dirty="0">
              <a:solidFill>
                <a:srgbClr val="000000"/>
              </a:solidFill>
              <a:latin typeface="Helvetica Neue"/>
            </a:endParaRPr>
          </a:p>
          <a:p>
            <a:pPr algn="ctr" fontAlgn="base"/>
            <a:r>
              <a:rPr lang="en-US" sz="2400" b="0" i="0" dirty="0">
                <a:solidFill>
                  <a:srgbClr val="000000"/>
                </a:solidFill>
                <a:effectLst/>
                <a:latin typeface="Helvetica Neue"/>
              </a:rPr>
              <a:t>The Alliance for Students with Disabilities for Inclusion, Networking, and Transition </a:t>
            </a:r>
          </a:p>
          <a:p>
            <a:pPr algn="ctr" fontAlgn="base"/>
            <a:r>
              <a:rPr lang="en-US" sz="2400" b="0" i="0" dirty="0">
                <a:solidFill>
                  <a:srgbClr val="000000"/>
                </a:solidFill>
                <a:effectLst/>
                <a:latin typeface="Helvetica Neue"/>
              </a:rPr>
              <a:t>Opportunities in STEM</a:t>
            </a:r>
            <a:r>
              <a:rPr lang="en-US" sz="2400" dirty="0">
                <a:solidFill>
                  <a:srgbClr val="333333"/>
                </a:solidFill>
                <a:latin typeface="Helvetica Neue"/>
              </a:rPr>
              <a:t> </a:t>
            </a:r>
            <a:r>
              <a:rPr lang="en-US" sz="2400" b="0" i="0" dirty="0">
                <a:solidFill>
                  <a:srgbClr val="000000"/>
                </a:solidFill>
                <a:effectLst/>
                <a:latin typeface="Helvetica Neue"/>
              </a:rPr>
              <a:t>(TAPDINTO-STEM</a:t>
            </a:r>
            <a:r>
              <a:rPr lang="en-US" sz="2400" dirty="0">
                <a:solidFill>
                  <a:srgbClr val="000000"/>
                </a:solidFill>
                <a:latin typeface="Helvetica Neue"/>
              </a:rPr>
              <a:t>)</a:t>
            </a:r>
          </a:p>
          <a:p>
            <a:pPr algn="ctr" fontAlgn="base"/>
            <a:r>
              <a:rPr lang="en-US" sz="2400" dirty="0">
                <a:solidFill>
                  <a:srgbClr val="000000"/>
                </a:solidFill>
                <a:latin typeface="Helvetica Neue"/>
              </a:rPr>
              <a:t>NSF Award # 2119902</a:t>
            </a:r>
          </a:p>
          <a:p>
            <a:pPr algn="ctr" fontAlgn="base"/>
            <a:endParaRPr lang="en-US" sz="2400" dirty="0">
              <a:solidFill>
                <a:srgbClr val="000000"/>
              </a:solidFill>
              <a:latin typeface="Helvetica Neue"/>
            </a:endParaRPr>
          </a:p>
          <a:p>
            <a:pPr algn="ctr"/>
            <a:endParaRPr lang="en-US" sz="2800" dirty="0">
              <a:solidFill>
                <a:srgbClr val="000000"/>
              </a:solidFill>
              <a:latin typeface="Helvetica Neue"/>
            </a:endParaRPr>
          </a:p>
          <a:p>
            <a:pPr algn="ctr" fontAlgn="base"/>
            <a:endParaRPr lang="en-US" sz="2800" dirty="0">
              <a:solidFill>
                <a:srgbClr val="000000"/>
              </a:solidFill>
              <a:latin typeface="Helvetica Neue"/>
            </a:endParaRPr>
          </a:p>
        </p:txBody>
      </p:sp>
      <p:pic>
        <p:nvPicPr>
          <p:cNvPr id="2" name="Picture 2" descr="NSF INCLUDES Alliance TAPDINTO-STEM logo">
            <a:extLst>
              <a:ext uri="{FF2B5EF4-FFF2-40B4-BE49-F238E27FC236}">
                <a16:creationId xmlns:a16="http://schemas.microsoft.com/office/drawing/2014/main" id="{FD874FEF-6424-4076-AC81-3BA26A34EB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092" y="4775640"/>
            <a:ext cx="996548" cy="9393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NNL Logo">
            <a:extLst>
              <a:ext uri="{FF2B5EF4-FFF2-40B4-BE49-F238E27FC236}">
                <a16:creationId xmlns:a16="http://schemas.microsoft.com/office/drawing/2014/main" id="{4ECF8C25-868F-9C28-E02A-CBD5F8238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541" y="1741291"/>
            <a:ext cx="1524000" cy="9832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for DYNA STEM">
            <a:extLst>
              <a:ext uri="{FF2B5EF4-FFF2-40B4-BE49-F238E27FC236}">
                <a16:creationId xmlns:a16="http://schemas.microsoft.com/office/drawing/2014/main" id="{F8A16AEF-C262-5504-3AAF-35F5F52644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452" y="3048000"/>
            <a:ext cx="1079829" cy="1364692"/>
          </a:xfrm>
          <a:prstGeom prst="rect">
            <a:avLst/>
          </a:prstGeom>
        </p:spPr>
      </p:pic>
    </p:spTree>
    <p:extLst>
      <p:ext uri="{BB962C8B-B14F-4D97-AF65-F5344CB8AC3E}">
        <p14:creationId xmlns:p14="http://schemas.microsoft.com/office/powerpoint/2010/main" val="3465041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A69E8A-0B42-946F-4FC9-281F374834FC}"/>
              </a:ext>
            </a:extLst>
          </p:cNvPr>
          <p:cNvSpPr>
            <a:spLocks noGrp="1"/>
          </p:cNvSpPr>
          <p:nvPr>
            <p:ph type="ctrTitle"/>
          </p:nvPr>
        </p:nvSpPr>
        <p:spPr>
          <a:xfrm>
            <a:off x="76200" y="400792"/>
            <a:ext cx="9144000" cy="1047008"/>
          </a:xfrm>
        </p:spPr>
        <p:txBody>
          <a:bodyPr>
            <a:noAutofit/>
          </a:bodyPr>
          <a:lstStyle/>
          <a:p>
            <a:r>
              <a:rPr lang="en-US" sz="3600" b="1" dirty="0">
                <a:latin typeface="Arial" panose="020B0604020202020204" pitchFamily="34" charset="0"/>
                <a:cs typeface="Arial" panose="020B0604020202020204" pitchFamily="34" charset="0"/>
              </a:rPr>
              <a:t>Neuroscience for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Neurodiverse</a:t>
            </a:r>
            <a:r>
              <a:rPr lang="en-US" sz="3600" b="1" baseline="0" dirty="0">
                <a:latin typeface="Arial" panose="020B0604020202020204" pitchFamily="34" charset="0"/>
                <a:cs typeface="Arial" panose="020B0604020202020204" pitchFamily="34" charset="0"/>
              </a:rPr>
              <a:t> Learners</a:t>
            </a:r>
            <a:endParaRPr lang="en-US" sz="3600" b="1" dirty="0">
              <a:latin typeface="Arial" panose="020B0604020202020204" pitchFamily="34" charset="0"/>
              <a:cs typeface="Arial" panose="020B0604020202020204" pitchFamily="34" charset="0"/>
            </a:endParaRPr>
          </a:p>
        </p:txBody>
      </p:sp>
      <p:sp>
        <p:nvSpPr>
          <p:cNvPr id="5" name="Rectangle 4"/>
          <p:cNvSpPr/>
          <p:nvPr/>
        </p:nvSpPr>
        <p:spPr>
          <a:xfrm>
            <a:off x="533400" y="1671697"/>
            <a:ext cx="8153400" cy="2062103"/>
          </a:xfrm>
          <a:prstGeom prst="rect">
            <a:avLst/>
          </a:prstGeom>
        </p:spPr>
        <p:txBody>
          <a:bodyPr wrap="square">
            <a:spAutoFit/>
          </a:bodyPr>
          <a:lstStyle/>
          <a:p>
            <a:pPr algn="ctr"/>
            <a:r>
              <a:rPr lang="en-US" sz="3200" b="0" i="0" dirty="0">
                <a:solidFill>
                  <a:srgbClr val="333333"/>
                </a:solidFill>
                <a:effectLst/>
                <a:latin typeface="OpenSansRegular"/>
              </a:rPr>
              <a:t>Hands-on experiences in neuroscience disciplines, networking opportunities, and resources to high school and early postsecondary students.</a:t>
            </a:r>
            <a:endParaRPr lang="en-US" sz="3200" dirty="0">
              <a:latin typeface="Arial" panose="020B0604020202020204" pitchFamily="34" charset="0"/>
              <a:cs typeface="Arial" panose="020B0604020202020204" pitchFamily="34" charset="0"/>
            </a:endParaRPr>
          </a:p>
        </p:txBody>
      </p:sp>
      <p:pic>
        <p:nvPicPr>
          <p:cNvPr id="2050" name="Picture 2" descr="A group of high school students are sitting around chatting during a summer camp at the University of Washingt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13294" y="3986974"/>
            <a:ext cx="3593493" cy="2398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descr="Logo for UW's Neuroscience for Neurodiverse Learners (NNL)">
            <a:extLst>
              <a:ext uri="{FF2B5EF4-FFF2-40B4-BE49-F238E27FC236}">
                <a16:creationId xmlns:a16="http://schemas.microsoft.com/office/drawing/2014/main" id="{42EEE3AD-5731-2B0F-7262-D2855789169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0643" y="507670"/>
            <a:ext cx="1447800" cy="940130"/>
          </a:xfrm>
          <a:prstGeom prst="rect">
            <a:avLst/>
          </a:prstGeom>
        </p:spPr>
      </p:pic>
      <p:sp>
        <p:nvSpPr>
          <p:cNvPr id="7" name="Rectangle 6">
            <a:extLst>
              <a:ext uri="{FF2B5EF4-FFF2-40B4-BE49-F238E27FC236}">
                <a16:creationId xmlns:a16="http://schemas.microsoft.com/office/drawing/2014/main" id="{1DBA0C7C-090E-4874-B3C9-8E0A1932E6E4}"/>
              </a:ext>
            </a:extLst>
          </p:cNvPr>
          <p:cNvSpPr/>
          <p:nvPr/>
        </p:nvSpPr>
        <p:spPr>
          <a:xfrm>
            <a:off x="152400" y="4191000"/>
            <a:ext cx="4831302" cy="2062103"/>
          </a:xfrm>
          <a:prstGeom prst="rect">
            <a:avLst/>
          </a:prstGeom>
        </p:spPr>
        <p:txBody>
          <a:bodyPr wrap="square">
            <a:spAutoFit/>
          </a:bodyPr>
          <a:lstStyle/>
          <a:p>
            <a:pPr algn="ctr"/>
            <a:r>
              <a:rPr lang="en-US" sz="3200" b="0" i="0" dirty="0">
                <a:solidFill>
                  <a:srgbClr val="333333"/>
                </a:solidFill>
                <a:effectLst/>
                <a:latin typeface="OpenSansRegular"/>
              </a:rPr>
              <a:t>Resources for educators and stakeholders:</a:t>
            </a:r>
          </a:p>
          <a:p>
            <a:pPr algn="ctr"/>
            <a:r>
              <a:rPr lang="en-US" sz="3200" dirty="0">
                <a:solidFill>
                  <a:srgbClr val="333333"/>
                </a:solidFill>
                <a:latin typeface="OpenSansRegular"/>
                <a:cs typeface="Arial" panose="020B0604020202020204" pitchFamily="34" charset="0"/>
              </a:rPr>
              <a:t>Website, knowledge base, workshops, publications.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3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A69E8A-0B42-946F-4FC9-281F374834FC}"/>
              </a:ext>
            </a:extLst>
          </p:cNvPr>
          <p:cNvSpPr>
            <a:spLocks noGrp="1"/>
          </p:cNvSpPr>
          <p:nvPr>
            <p:ph type="ctrTitle"/>
          </p:nvPr>
        </p:nvSpPr>
        <p:spPr>
          <a:xfrm>
            <a:off x="381000" y="397623"/>
            <a:ext cx="9144000" cy="1047008"/>
          </a:xfrm>
        </p:spPr>
        <p:txBody>
          <a:bodyPr>
            <a:noAutofit/>
          </a:bodyPr>
          <a:lstStyle/>
          <a:p>
            <a:pPr algn="l"/>
            <a:r>
              <a:rPr lang="en-US" sz="3200" b="1" dirty="0">
                <a:latin typeface="Arial" panose="020B0604020202020204" pitchFamily="34" charset="0"/>
                <a:cs typeface="Arial" panose="020B0604020202020204" pitchFamily="34" charset="0"/>
              </a:rPr>
              <a:t>What does “Neurodiverse</a:t>
            </a:r>
            <a:r>
              <a:rPr lang="en-US" sz="3200" b="1" baseline="0" dirty="0">
                <a:latin typeface="Arial" panose="020B0604020202020204" pitchFamily="34" charset="0"/>
                <a:cs typeface="Arial" panose="020B0604020202020204" pitchFamily="34" charset="0"/>
              </a:rPr>
              <a:t> Learner” mean?</a:t>
            </a:r>
            <a:endParaRPr lang="en-US" sz="3200" b="1" dirty="0">
              <a:latin typeface="Arial" panose="020B0604020202020204" pitchFamily="34" charset="0"/>
              <a:cs typeface="Arial" panose="020B0604020202020204" pitchFamily="34" charset="0"/>
            </a:endParaRPr>
          </a:p>
        </p:txBody>
      </p:sp>
      <p:sp>
        <p:nvSpPr>
          <p:cNvPr id="5" name="Rectangle 4"/>
          <p:cNvSpPr/>
          <p:nvPr/>
        </p:nvSpPr>
        <p:spPr>
          <a:xfrm>
            <a:off x="685800" y="1524000"/>
            <a:ext cx="8153400" cy="4524315"/>
          </a:xfrm>
          <a:prstGeom prst="rect">
            <a:avLst/>
          </a:prstGeom>
        </p:spPr>
        <p:txBody>
          <a:bodyPr wrap="square">
            <a:spAutoFit/>
          </a:bodyPr>
          <a:lstStyle/>
          <a:p>
            <a:r>
              <a:rPr lang="en-US" sz="3200" dirty="0">
                <a:solidFill>
                  <a:srgbClr val="333333"/>
                </a:solidFill>
                <a:latin typeface="OpenSansRegular"/>
              </a:rPr>
              <a:t>Depends on context. For this CBI, t</a:t>
            </a:r>
            <a:r>
              <a:rPr lang="en-US" sz="3200" b="0" i="0" dirty="0">
                <a:solidFill>
                  <a:srgbClr val="333333"/>
                </a:solidFill>
                <a:effectLst/>
                <a:latin typeface="OpenSansRegular"/>
              </a:rPr>
              <a:t>hose with academic challenges related to:</a:t>
            </a:r>
          </a:p>
          <a:p>
            <a:endParaRPr lang="en-US" sz="3200" b="0" i="0" dirty="0">
              <a:solidFill>
                <a:srgbClr val="333333"/>
              </a:solidFill>
              <a:effectLst/>
              <a:latin typeface="OpenSansRegular"/>
            </a:endParaRPr>
          </a:p>
          <a:p>
            <a:pPr marL="457200" indent="-457200">
              <a:buFont typeface="Arial" panose="020B0604020202020204" pitchFamily="34" charset="0"/>
              <a:buChar char="•"/>
            </a:pPr>
            <a:r>
              <a:rPr lang="en-US" sz="3200" dirty="0">
                <a:solidFill>
                  <a:srgbClr val="333333"/>
                </a:solidFill>
                <a:latin typeface="OpenSansRegular"/>
              </a:rPr>
              <a:t>Specific learning disabilities (e.g., </a:t>
            </a:r>
            <a:r>
              <a:rPr lang="en-US" sz="3200" b="0" i="0" dirty="0">
                <a:solidFill>
                  <a:srgbClr val="333333"/>
                </a:solidFill>
                <a:effectLst/>
                <a:latin typeface="OpenSansRegular"/>
              </a:rPr>
              <a:t>dyspraxia, dyslexia, dyscalculia)</a:t>
            </a:r>
          </a:p>
          <a:p>
            <a:pPr marL="457200" indent="-457200">
              <a:buFont typeface="Arial" panose="020B0604020202020204" pitchFamily="34" charset="0"/>
              <a:buChar char="•"/>
            </a:pPr>
            <a:r>
              <a:rPr lang="en-US" sz="3200" dirty="0">
                <a:solidFill>
                  <a:srgbClr val="333333"/>
                </a:solidFill>
                <a:latin typeface="OpenSansRegular"/>
              </a:rPr>
              <a:t>A</a:t>
            </a:r>
            <a:r>
              <a:rPr lang="en-US" sz="3200" b="0" i="0" dirty="0">
                <a:solidFill>
                  <a:srgbClr val="333333"/>
                </a:solidFill>
                <a:effectLst/>
                <a:latin typeface="OpenSansRegular"/>
              </a:rPr>
              <a:t>ttention deficit disorders (ADD, ADHD)</a:t>
            </a:r>
          </a:p>
          <a:p>
            <a:pPr marL="457200" indent="-457200">
              <a:buFont typeface="Arial" panose="020B0604020202020204" pitchFamily="34" charset="0"/>
              <a:buChar char="•"/>
            </a:pPr>
            <a:r>
              <a:rPr lang="en-US" sz="3200" dirty="0">
                <a:solidFill>
                  <a:srgbClr val="333333"/>
                </a:solidFill>
                <a:latin typeface="OpenSansRegular"/>
              </a:rPr>
              <a:t>A</a:t>
            </a:r>
            <a:r>
              <a:rPr lang="en-US" sz="3200" b="0" i="0" dirty="0">
                <a:solidFill>
                  <a:srgbClr val="333333"/>
                </a:solidFill>
                <a:effectLst/>
                <a:latin typeface="OpenSansRegular"/>
              </a:rPr>
              <a:t>utism </a:t>
            </a:r>
            <a:r>
              <a:rPr lang="en-US" sz="3200" dirty="0">
                <a:solidFill>
                  <a:srgbClr val="333333"/>
                </a:solidFill>
                <a:latin typeface="OpenSansRegular"/>
              </a:rPr>
              <a:t>S</a:t>
            </a:r>
            <a:r>
              <a:rPr lang="en-US" sz="3200" b="0" i="0" dirty="0">
                <a:solidFill>
                  <a:srgbClr val="333333"/>
                </a:solidFill>
                <a:effectLst/>
                <a:latin typeface="OpenSansRegular"/>
              </a:rPr>
              <a:t>pectrum </a:t>
            </a:r>
            <a:r>
              <a:rPr lang="en-US" sz="3200" dirty="0">
                <a:solidFill>
                  <a:srgbClr val="333333"/>
                </a:solidFill>
                <a:latin typeface="OpenSansRegular"/>
              </a:rPr>
              <a:t>D</a:t>
            </a:r>
            <a:r>
              <a:rPr lang="en-US" sz="3200" b="0" i="0" dirty="0">
                <a:solidFill>
                  <a:srgbClr val="333333"/>
                </a:solidFill>
                <a:effectLst/>
                <a:latin typeface="OpenSansRegular"/>
              </a:rPr>
              <a:t>isorder (ASD)</a:t>
            </a:r>
          </a:p>
          <a:p>
            <a:pPr marL="457200" indent="-457200">
              <a:buFont typeface="Arial" panose="020B0604020202020204" pitchFamily="34" charset="0"/>
              <a:buChar char="•"/>
            </a:pPr>
            <a:r>
              <a:rPr lang="en-US" sz="3200" b="0" i="0" dirty="0">
                <a:solidFill>
                  <a:srgbClr val="333333"/>
                </a:solidFill>
                <a:effectLst/>
                <a:latin typeface="OpenSansRegular"/>
              </a:rPr>
              <a:t>Tourette syndrome</a:t>
            </a:r>
          </a:p>
          <a:p>
            <a:pPr marL="457200" indent="-457200">
              <a:buFont typeface="Arial" panose="020B0604020202020204" pitchFamily="34" charset="0"/>
              <a:buChar char="•"/>
            </a:pPr>
            <a:r>
              <a:rPr lang="en-US" sz="3200" dirty="0">
                <a:solidFill>
                  <a:srgbClr val="333333"/>
                </a:solidFill>
                <a:latin typeface="OpenSansRegular"/>
                <a:cs typeface="Arial" panose="020B0604020202020204" pitchFamily="34" charset="0"/>
              </a:rPr>
              <a:t>Others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5121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746735-093D-1D35-C242-B28C02A623D5}"/>
              </a:ext>
            </a:extLst>
          </p:cNvPr>
          <p:cNvSpPr>
            <a:spLocks noGrp="1"/>
          </p:cNvSpPr>
          <p:nvPr>
            <p:ph type="ctrTitle"/>
          </p:nvPr>
        </p:nvSpPr>
        <p:spPr>
          <a:xfrm>
            <a:off x="76200" y="153973"/>
            <a:ext cx="9067799" cy="760427"/>
          </a:xfrm>
        </p:spPr>
        <p:txBody>
          <a:bodyPr>
            <a:normAutofit/>
          </a:bodyPr>
          <a:lstStyle/>
          <a:p>
            <a:r>
              <a:rPr lang="en-US" sz="3600" b="1" dirty="0">
                <a:latin typeface="Arial" panose="020B0604020202020204" pitchFamily="34" charset="0"/>
                <a:cs typeface="Arial" panose="020B0604020202020204" pitchFamily="34" charset="0"/>
              </a:rPr>
              <a:t>NNL Student Activities</a:t>
            </a:r>
          </a:p>
        </p:txBody>
      </p:sp>
      <p:sp>
        <p:nvSpPr>
          <p:cNvPr id="5" name="Rectangle 4"/>
          <p:cNvSpPr/>
          <p:nvPr/>
        </p:nvSpPr>
        <p:spPr>
          <a:xfrm>
            <a:off x="457200" y="1143000"/>
            <a:ext cx="8153400" cy="5416868"/>
          </a:xfrm>
          <a:prstGeom prst="rect">
            <a:avLst/>
          </a:prstGeom>
        </p:spPr>
        <p:txBody>
          <a:bodyPr wrap="square">
            <a:spAutoFit/>
          </a:bodyPr>
          <a:lstStyle/>
          <a:p>
            <a:pPr algn="ctr"/>
            <a:endParaRPr lang="en-US" sz="16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High school and postsecondary students learn about and engage in:</a:t>
            </a:r>
          </a:p>
          <a:p>
            <a:endParaRPr lang="en-US" sz="3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Scientific communication</a:t>
            </a:r>
          </a:p>
          <a:p>
            <a:pPr marL="742950" lvl="1"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Social skills &amp; teamwork</a:t>
            </a:r>
          </a:p>
          <a:p>
            <a:pPr marL="742950" lvl="1"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College preparation</a:t>
            </a:r>
          </a:p>
          <a:p>
            <a:pPr marL="742950" lvl="1"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Leadership activities</a:t>
            </a:r>
          </a:p>
          <a:p>
            <a:pPr marL="742950" lvl="1"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Self-advocacy</a:t>
            </a:r>
          </a:p>
          <a:p>
            <a:pPr marL="742950" lvl="1"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Neuroscience and neural engineering</a:t>
            </a:r>
          </a:p>
          <a:p>
            <a:pPr marL="742950" lvl="1"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Ethics related to emerging technology</a:t>
            </a:r>
          </a:p>
          <a:p>
            <a:pPr marL="742950" lvl="1" indent="-285750">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p:txBody>
      </p:sp>
      <p:pic>
        <p:nvPicPr>
          <p:cNvPr id="2" name="Picture 2" descr="An image of a human brain">
            <a:extLst>
              <a:ext uri="{FF2B5EF4-FFF2-40B4-BE49-F238E27FC236}">
                <a16:creationId xmlns:a16="http://schemas.microsoft.com/office/drawing/2014/main" id="{CC29E050-932C-93DB-2308-4AFB95976B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8816" y="2133600"/>
            <a:ext cx="2765584" cy="276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441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746735-093D-1D35-C242-B28C02A623D5}"/>
              </a:ext>
            </a:extLst>
          </p:cNvPr>
          <p:cNvSpPr>
            <a:spLocks noGrp="1"/>
          </p:cNvSpPr>
          <p:nvPr>
            <p:ph type="ctrTitle"/>
          </p:nvPr>
        </p:nvSpPr>
        <p:spPr>
          <a:xfrm>
            <a:off x="76200" y="230173"/>
            <a:ext cx="9067799" cy="760427"/>
          </a:xfrm>
        </p:spPr>
        <p:txBody>
          <a:bodyPr>
            <a:normAutofit/>
          </a:bodyPr>
          <a:lstStyle/>
          <a:p>
            <a:r>
              <a:rPr lang="en-US" sz="3600" b="1" dirty="0">
                <a:latin typeface="Arial" panose="020B0604020202020204" pitchFamily="34" charset="0"/>
                <a:cs typeface="Arial" panose="020B0604020202020204" pitchFamily="34" charset="0"/>
              </a:rPr>
              <a:t>Supporting NNL Students</a:t>
            </a:r>
          </a:p>
        </p:txBody>
      </p:sp>
      <p:sp>
        <p:nvSpPr>
          <p:cNvPr id="5" name="Rectangle 4"/>
          <p:cNvSpPr/>
          <p:nvPr/>
        </p:nvSpPr>
        <p:spPr>
          <a:xfrm>
            <a:off x="381000" y="1295400"/>
            <a:ext cx="8472606" cy="4862870"/>
          </a:xfrm>
          <a:prstGeom prst="rect">
            <a:avLst/>
          </a:prstGeom>
        </p:spPr>
        <p:txBody>
          <a:bodyPr wrap="square">
            <a:spAutoFit/>
          </a:bodyPr>
          <a:lstStyle/>
          <a:p>
            <a:pPr marL="285750" indent="-285750">
              <a:spcAft>
                <a:spcPts val="600"/>
              </a:spcAft>
              <a:buFont typeface="Arial" panose="020B0604020202020204" pitchFamily="34" charset="0"/>
              <a:buChar char="•"/>
            </a:pPr>
            <a:r>
              <a:rPr lang="en-US" sz="3000" dirty="0">
                <a:latin typeface="Arial" panose="020B0604020202020204" pitchFamily="34" charset="0"/>
                <a:cs typeface="Arial" panose="020B0604020202020204" pitchFamily="34" charset="0"/>
              </a:rPr>
              <a:t>Hybrid nature of offerings (on-site and online)</a:t>
            </a:r>
          </a:p>
          <a:p>
            <a:pPr marL="285750" indent="-285750">
              <a:spcAft>
                <a:spcPts val="600"/>
              </a:spcAft>
              <a:buFont typeface="Arial" panose="020B0604020202020204" pitchFamily="34" charset="0"/>
              <a:buChar char="•"/>
            </a:pPr>
            <a:r>
              <a:rPr lang="en-US" sz="3000" dirty="0">
                <a:latin typeface="Arial" panose="020B0604020202020204" pitchFamily="34" charset="0"/>
                <a:cs typeface="Arial" panose="020B0604020202020204" pitchFamily="34" charset="0"/>
              </a:rPr>
              <a:t>Dedicated spaces for reflection and quiet</a:t>
            </a:r>
          </a:p>
          <a:p>
            <a:pPr marL="285750" indent="-285750">
              <a:spcAft>
                <a:spcPts val="600"/>
              </a:spcAft>
              <a:buFont typeface="Arial" panose="020B0604020202020204" pitchFamily="34" charset="0"/>
              <a:buChar char="•"/>
            </a:pPr>
            <a:r>
              <a:rPr lang="en-US" sz="3000" dirty="0">
                <a:latin typeface="Arial" panose="020B0604020202020204" pitchFamily="34" charset="0"/>
                <a:cs typeface="Arial" panose="020B0604020202020204" pitchFamily="34" charset="0"/>
              </a:rPr>
              <a:t>Social narrative delivered prior to campus visits</a:t>
            </a:r>
          </a:p>
          <a:p>
            <a:pPr marL="285750" indent="-285750">
              <a:spcAft>
                <a:spcPts val="600"/>
              </a:spcAft>
              <a:buFont typeface="Arial" panose="020B0604020202020204" pitchFamily="34" charset="0"/>
              <a:buChar char="•"/>
            </a:pPr>
            <a:r>
              <a:rPr lang="en-US" sz="3000" dirty="0">
                <a:latin typeface="Arial" panose="020B0604020202020204" pitchFamily="34" charset="0"/>
                <a:cs typeface="Arial" panose="020B0604020202020204" pitchFamily="34" charset="0"/>
              </a:rPr>
              <a:t>Physically accessible rooms, labs, &amp; buildings</a:t>
            </a:r>
          </a:p>
          <a:p>
            <a:pPr marL="285750" indent="-285750">
              <a:spcAft>
                <a:spcPts val="600"/>
              </a:spcAft>
              <a:buFont typeface="Arial" panose="020B0604020202020204" pitchFamily="34" charset="0"/>
              <a:buChar char="•"/>
            </a:pPr>
            <a:r>
              <a:rPr lang="en-US" sz="3000" dirty="0">
                <a:latin typeface="Arial" panose="020B0604020202020204" pitchFamily="34" charset="0"/>
                <a:cs typeface="Arial" panose="020B0604020202020204" pitchFamily="34" charset="0"/>
              </a:rPr>
              <a:t>Staff trained to provide support</a:t>
            </a:r>
          </a:p>
          <a:p>
            <a:pPr marL="285750" indent="-285750">
              <a:spcAft>
                <a:spcPts val="600"/>
              </a:spcAft>
              <a:buFont typeface="Arial" panose="020B0604020202020204" pitchFamily="34" charset="0"/>
              <a:buChar char="•"/>
            </a:pPr>
            <a:r>
              <a:rPr lang="en-US" sz="3000" dirty="0">
                <a:latin typeface="Arial" panose="020B0604020202020204" pitchFamily="34" charset="0"/>
                <a:cs typeface="Arial" panose="020B0604020202020204" pitchFamily="34" charset="0"/>
              </a:rPr>
              <a:t>Focus on student strengths</a:t>
            </a:r>
          </a:p>
          <a:p>
            <a:pPr marL="285750" indent="-285750">
              <a:spcAft>
                <a:spcPts val="600"/>
              </a:spcAft>
              <a:buFont typeface="Arial" panose="020B0604020202020204" pitchFamily="34" charset="0"/>
              <a:buChar char="•"/>
            </a:pPr>
            <a:r>
              <a:rPr lang="en-US" sz="3000" dirty="0">
                <a:latin typeface="Arial" panose="020B0604020202020204" pitchFamily="34" charset="0"/>
                <a:cs typeface="Arial" panose="020B0604020202020204" pitchFamily="34" charset="0"/>
              </a:rPr>
              <a:t>Materials available in a variety of formats</a:t>
            </a:r>
          </a:p>
          <a:p>
            <a:pPr marL="285750" indent="-285750">
              <a:spcAft>
                <a:spcPts val="600"/>
              </a:spcAft>
              <a:buFont typeface="Arial" panose="020B0604020202020204" pitchFamily="34" charset="0"/>
              <a:buChar char="•"/>
            </a:pPr>
            <a:r>
              <a:rPr lang="en-US" sz="3000" dirty="0">
                <a:latin typeface="Arial" panose="020B0604020202020204" pitchFamily="34" charset="0"/>
                <a:cs typeface="Arial" panose="020B0604020202020204" pitchFamily="34" charset="0"/>
              </a:rPr>
              <a:t>Captioned videos and videoconferencing</a:t>
            </a:r>
          </a:p>
          <a:p>
            <a:pPr marL="285750" indent="-285750">
              <a:spcAft>
                <a:spcPts val="600"/>
              </a:spcAft>
              <a:buFont typeface="Arial" panose="020B0604020202020204" pitchFamily="34" charset="0"/>
              <a:buChar char="•"/>
            </a:pPr>
            <a:r>
              <a:rPr lang="en-US" sz="3000" dirty="0">
                <a:latin typeface="Arial" panose="020B0604020202020204" pitchFamily="34" charset="0"/>
                <a:cs typeface="Arial" panose="020B0604020202020204" pitchFamily="34" charset="0"/>
              </a:rPr>
              <a:t>Offer multiple ways to engage content</a:t>
            </a:r>
          </a:p>
        </p:txBody>
      </p:sp>
    </p:spTree>
    <p:extLst>
      <p:ext uri="{BB962C8B-B14F-4D97-AF65-F5344CB8AC3E}">
        <p14:creationId xmlns:p14="http://schemas.microsoft.com/office/powerpoint/2010/main" val="313944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746735-093D-1D35-C242-B28C02A623D5}"/>
              </a:ext>
            </a:extLst>
          </p:cNvPr>
          <p:cNvSpPr>
            <a:spLocks noGrp="1"/>
          </p:cNvSpPr>
          <p:nvPr>
            <p:ph type="ctrTitle"/>
          </p:nvPr>
        </p:nvSpPr>
        <p:spPr>
          <a:xfrm>
            <a:off x="76200" y="153973"/>
            <a:ext cx="9067799" cy="760427"/>
          </a:xfrm>
        </p:spPr>
        <p:txBody>
          <a:bodyPr>
            <a:normAutofit/>
          </a:bodyPr>
          <a:lstStyle/>
          <a:p>
            <a:r>
              <a:rPr lang="en-US" sz="3600" b="1" dirty="0">
                <a:latin typeface="Arial" panose="020B0604020202020204" pitchFamily="34" charset="0"/>
                <a:cs typeface="Arial" panose="020B0604020202020204" pitchFamily="34" charset="0"/>
              </a:rPr>
              <a:t>Example: Offering Options to Students</a:t>
            </a:r>
          </a:p>
        </p:txBody>
      </p:sp>
      <p:sp>
        <p:nvSpPr>
          <p:cNvPr id="5" name="Rectangle 4"/>
          <p:cNvSpPr/>
          <p:nvPr/>
        </p:nvSpPr>
        <p:spPr>
          <a:xfrm>
            <a:off x="838200" y="1371600"/>
            <a:ext cx="3733800" cy="1938992"/>
          </a:xfrm>
          <a:prstGeom prst="rect">
            <a:avLst/>
          </a:prstGeom>
        </p:spPr>
        <p:txBody>
          <a:bodyPr wrap="square">
            <a:spAutoFit/>
          </a:bodyPr>
          <a:lstStyle/>
          <a:p>
            <a:r>
              <a:rPr lang="en-US" sz="3000" dirty="0">
                <a:latin typeface="Arial" panose="020B0604020202020204" pitchFamily="34" charset="0"/>
                <a:cs typeface="Arial" panose="020B0604020202020204" pitchFamily="34" charset="0"/>
              </a:rPr>
              <a:t>Those not wanting </a:t>
            </a:r>
          </a:p>
          <a:p>
            <a:r>
              <a:rPr lang="en-US" sz="3000" dirty="0">
                <a:latin typeface="Arial" panose="020B0604020202020204" pitchFamily="34" charset="0"/>
                <a:cs typeface="Arial" panose="020B0604020202020204" pitchFamily="34" charset="0"/>
              </a:rPr>
              <a:t>to dissect a sheep brain were offered an alternative.</a:t>
            </a:r>
          </a:p>
        </p:txBody>
      </p:sp>
      <p:pic>
        <p:nvPicPr>
          <p:cNvPr id="3" name="Picture 2" descr="A classroom sheep brain dissection activity. ">
            <a:extLst>
              <a:ext uri="{FF2B5EF4-FFF2-40B4-BE49-F238E27FC236}">
                <a16:creationId xmlns:a16="http://schemas.microsoft.com/office/drawing/2014/main" id="{F990393E-1D74-85A7-BF03-4DF6656C6AD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39010" y="3657600"/>
            <a:ext cx="4132990" cy="2596764"/>
          </a:xfrm>
          <a:prstGeom prst="rect">
            <a:avLst/>
          </a:prstGeom>
        </p:spPr>
      </p:pic>
      <p:pic>
        <p:nvPicPr>
          <p:cNvPr id="7" name="Picture 6" descr="An NNL camp staff member assists a student with a sheep brain dissection activity.">
            <a:extLst>
              <a:ext uri="{FF2B5EF4-FFF2-40B4-BE49-F238E27FC236}">
                <a16:creationId xmlns:a16="http://schemas.microsoft.com/office/drawing/2014/main" id="{4DE234FE-69A9-F3C1-EA58-B24C4F0D62B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44192" y="1133994"/>
            <a:ext cx="3733800" cy="2795500"/>
          </a:xfrm>
          <a:prstGeom prst="rect">
            <a:avLst/>
          </a:prstGeom>
        </p:spPr>
      </p:pic>
      <p:sp>
        <p:nvSpPr>
          <p:cNvPr id="8" name="Rectangle 7">
            <a:extLst>
              <a:ext uri="{FF2B5EF4-FFF2-40B4-BE49-F238E27FC236}">
                <a16:creationId xmlns:a16="http://schemas.microsoft.com/office/drawing/2014/main" id="{7727F8BC-D35E-BAFB-7CFB-77F95F2122FF}"/>
              </a:ext>
            </a:extLst>
          </p:cNvPr>
          <p:cNvSpPr/>
          <p:nvPr/>
        </p:nvSpPr>
        <p:spPr>
          <a:xfrm>
            <a:off x="4858610" y="4267200"/>
            <a:ext cx="3980590" cy="1938992"/>
          </a:xfrm>
          <a:prstGeom prst="rect">
            <a:avLst/>
          </a:prstGeom>
        </p:spPr>
        <p:txBody>
          <a:bodyPr wrap="square">
            <a:spAutoFit/>
          </a:bodyPr>
          <a:lstStyle/>
          <a:p>
            <a:r>
              <a:rPr lang="en-US" sz="3000" dirty="0">
                <a:latin typeface="Arial" panose="020B0604020202020204" pitchFamily="34" charset="0"/>
                <a:cs typeface="Arial" panose="020B0604020202020204" pitchFamily="34" charset="0"/>
              </a:rPr>
              <a:t>They could select a small group learning experience with digital content on a laptop.</a:t>
            </a:r>
          </a:p>
        </p:txBody>
      </p:sp>
    </p:spTree>
    <p:extLst>
      <p:ext uri="{BB962C8B-B14F-4D97-AF65-F5344CB8AC3E}">
        <p14:creationId xmlns:p14="http://schemas.microsoft.com/office/powerpoint/2010/main" val="1063561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E78E-0198-9745-8D2C-38A40F17A77D}"/>
              </a:ext>
            </a:extLst>
          </p:cNvPr>
          <p:cNvSpPr>
            <a:spLocks noGrp="1"/>
          </p:cNvSpPr>
          <p:nvPr>
            <p:ph type="title"/>
          </p:nvPr>
        </p:nvSpPr>
        <p:spPr>
          <a:xfrm>
            <a:off x="0" y="30678"/>
            <a:ext cx="9130862" cy="881777"/>
          </a:xfrm>
        </p:spPr>
        <p:txBody>
          <a:bodyPr>
            <a:normAutofit/>
          </a:bodyPr>
          <a:lstStyle/>
          <a:p>
            <a:r>
              <a:rPr lang="en-US" sz="3600" b="1" dirty="0">
                <a:latin typeface="Arial" panose="020B0604020202020204" pitchFamily="34" charset="0"/>
                <a:cs typeface="Arial" panose="020B0604020202020204" pitchFamily="34" charset="0"/>
              </a:rPr>
              <a:t>The Importance of Hands-On Learning</a:t>
            </a:r>
            <a:endParaRPr lang="en-US" sz="3600" dirty="0">
              <a:latin typeface="Arial" panose="020B0604020202020204" pitchFamily="34" charset="0"/>
              <a:cs typeface="Arial" panose="020B0604020202020204" pitchFamily="34" charset="0"/>
            </a:endParaRPr>
          </a:p>
        </p:txBody>
      </p:sp>
      <p:pic>
        <p:nvPicPr>
          <p:cNvPr id="7" name="Picture 6" descr="An instructor guiding students through an activity to create a web structure with string.">
            <a:extLst>
              <a:ext uri="{FF2B5EF4-FFF2-40B4-BE49-F238E27FC236}">
                <a16:creationId xmlns:a16="http://schemas.microsoft.com/office/drawing/2014/main" id="{97E59C3D-DDAA-4CEE-E467-11A930C2451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20786" y="3271373"/>
            <a:ext cx="4947215" cy="3251200"/>
          </a:xfrm>
          <a:prstGeom prst="rect">
            <a:avLst/>
          </a:prstGeom>
        </p:spPr>
      </p:pic>
      <p:pic>
        <p:nvPicPr>
          <p:cNvPr id="4" name="Picture 3" descr="A student shows a display of mammal brains suspended in epoxy.">
            <a:extLst>
              <a:ext uri="{FF2B5EF4-FFF2-40B4-BE49-F238E27FC236}">
                <a16:creationId xmlns:a16="http://schemas.microsoft.com/office/drawing/2014/main" id="{91BCE81E-F273-5126-6591-CB10CE6E638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7200" y="1066800"/>
            <a:ext cx="3042215" cy="2950027"/>
          </a:xfrm>
          <a:prstGeom prst="rect">
            <a:avLst/>
          </a:prstGeom>
        </p:spPr>
      </p:pic>
      <p:sp>
        <p:nvSpPr>
          <p:cNvPr id="10" name="TextBox 9">
            <a:extLst>
              <a:ext uri="{FF2B5EF4-FFF2-40B4-BE49-F238E27FC236}">
                <a16:creationId xmlns:a16="http://schemas.microsoft.com/office/drawing/2014/main" id="{DDBFB494-7BD4-DCF2-16DB-1C3D6DBFBAAB}"/>
              </a:ext>
            </a:extLst>
          </p:cNvPr>
          <p:cNvSpPr txBox="1"/>
          <p:nvPr/>
        </p:nvSpPr>
        <p:spPr>
          <a:xfrm>
            <a:off x="4038599" y="990600"/>
            <a:ext cx="4794815" cy="206210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Hands-on learning and multiple ways to engage content are critical for engaging all learners</a:t>
            </a:r>
          </a:p>
        </p:txBody>
      </p:sp>
      <p:pic>
        <p:nvPicPr>
          <p:cNvPr id="12" name="Picture 11" descr="An NNL camp staff member assists 2 students with a sheep brain dissection activity.">
            <a:extLst>
              <a:ext uri="{FF2B5EF4-FFF2-40B4-BE49-F238E27FC236}">
                <a16:creationId xmlns:a16="http://schemas.microsoft.com/office/drawing/2014/main" id="{C171A481-E6CC-0D16-AE45-39511A04777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04800" y="4010889"/>
            <a:ext cx="3864290" cy="2620243"/>
          </a:xfrm>
          <a:prstGeom prst="rect">
            <a:avLst/>
          </a:prstGeom>
        </p:spPr>
      </p:pic>
    </p:spTree>
    <p:extLst>
      <p:ext uri="{BB962C8B-B14F-4D97-AF65-F5344CB8AC3E}">
        <p14:creationId xmlns:p14="http://schemas.microsoft.com/office/powerpoint/2010/main" val="3621810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B0C57C6-0B72-2143-B3A7-1C1C5BDB301F}"/>
              </a:ext>
            </a:extLst>
          </p:cNvPr>
          <p:cNvSpPr>
            <a:spLocks noGrp="1"/>
          </p:cNvSpPr>
          <p:nvPr>
            <p:ph type="title"/>
          </p:nvPr>
        </p:nvSpPr>
        <p:spPr>
          <a:xfrm>
            <a:off x="0" y="0"/>
            <a:ext cx="9144000" cy="646331"/>
          </a:xfrm>
        </p:spPr>
        <p:txBody>
          <a:bodyPr>
            <a:noAutofit/>
          </a:bodyPr>
          <a:lstStyle/>
          <a:p>
            <a:r>
              <a:rPr lang="en-US" sz="3600" b="1" dirty="0">
                <a:latin typeface="Arial" panose="020B0604020202020204" pitchFamily="34" charset="0"/>
                <a:cs typeface="Arial" panose="020B0604020202020204" pitchFamily="34" charset="0"/>
              </a:rPr>
              <a:t>Examples of Student-Driven Content</a:t>
            </a:r>
            <a:endParaRPr lang="en-US" sz="3600" dirty="0">
              <a:latin typeface="Arial" panose="020B0604020202020204" pitchFamily="34" charset="0"/>
              <a:cs typeface="Arial" panose="020B0604020202020204" pitchFamily="34" charset="0"/>
            </a:endParaRPr>
          </a:p>
        </p:txBody>
      </p:sp>
      <p:grpSp>
        <p:nvGrpSpPr>
          <p:cNvPr id="16" name="Group 15" descr="&quot;Meditation, Mindfulness and the Brain&quot; A sunsetting behind the clouds with four river stones stacked and one off to the side. ">
            <a:extLst>
              <a:ext uri="{FF2B5EF4-FFF2-40B4-BE49-F238E27FC236}">
                <a16:creationId xmlns:a16="http://schemas.microsoft.com/office/drawing/2014/main" id="{A58AEE7C-5CBD-D38A-5D04-A5FDB50B2218}"/>
              </a:ext>
            </a:extLst>
          </p:cNvPr>
          <p:cNvGrpSpPr/>
          <p:nvPr/>
        </p:nvGrpSpPr>
        <p:grpSpPr>
          <a:xfrm>
            <a:off x="66991" y="729762"/>
            <a:ext cx="4396442" cy="3411537"/>
            <a:chOff x="52450" y="700044"/>
            <a:chExt cx="4396442" cy="3411537"/>
          </a:xfrm>
        </p:grpSpPr>
        <p:pic>
          <p:nvPicPr>
            <p:cNvPr id="17" name="Picture 2">
              <a:extLst>
                <a:ext uri="{FF2B5EF4-FFF2-40B4-BE49-F238E27FC236}">
                  <a16:creationId xmlns:a16="http://schemas.microsoft.com/office/drawing/2014/main" id="{801D45FC-51E0-7D33-865C-ADD7B70B68C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961" y="700044"/>
              <a:ext cx="4359931" cy="341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a:extLst>
                <a:ext uri="{FF2B5EF4-FFF2-40B4-BE49-F238E27FC236}">
                  <a16:creationId xmlns:a16="http://schemas.microsoft.com/office/drawing/2014/main" id="{7D88076D-A3D8-0AAA-0806-8A8A5BB22298}"/>
                </a:ext>
              </a:extLst>
            </p:cNvPr>
            <p:cNvSpPr/>
            <p:nvPr/>
          </p:nvSpPr>
          <p:spPr>
            <a:xfrm>
              <a:off x="52450" y="847570"/>
              <a:ext cx="4352474"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Meditation, Mindfulness and the Brain</a:t>
              </a:r>
            </a:p>
          </p:txBody>
        </p:sp>
      </p:grpSp>
      <p:grpSp>
        <p:nvGrpSpPr>
          <p:cNvPr id="9" name="Group 8" descr="&quot;Music and the Brain&quot; Line drawing of a profile of the human head with an illuminated light bulb graphic in the center. A music score appears transparently over the light bulb graphic. "/>
          <p:cNvGrpSpPr/>
          <p:nvPr/>
        </p:nvGrpSpPr>
        <p:grpSpPr>
          <a:xfrm>
            <a:off x="4554866" y="726794"/>
            <a:ext cx="4522143" cy="3414505"/>
            <a:chOff x="4568042" y="700044"/>
            <a:chExt cx="4522143" cy="3414505"/>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68042" y="700044"/>
              <a:ext cx="4522143" cy="3414505"/>
            </a:xfrm>
            <a:prstGeom prst="rect">
              <a:avLst/>
            </a:prstGeom>
          </p:spPr>
        </p:pic>
        <p:sp>
          <p:nvSpPr>
            <p:cNvPr id="5" name="Rectangle 4"/>
            <p:cNvSpPr/>
            <p:nvPr/>
          </p:nvSpPr>
          <p:spPr>
            <a:xfrm>
              <a:off x="4601559" y="847570"/>
              <a:ext cx="237757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Music and the Brain</a:t>
              </a:r>
            </a:p>
          </p:txBody>
        </p:sp>
      </p:grpSp>
      <p:grpSp>
        <p:nvGrpSpPr>
          <p:cNvPr id="12" name="Group 11" descr="&quot;Neuroethics&quot; A human brain is connected to a laptop with a cord. The laptop is displaying an image of the human brain.">
            <a:extLst>
              <a:ext uri="{FF2B5EF4-FFF2-40B4-BE49-F238E27FC236}">
                <a16:creationId xmlns:a16="http://schemas.microsoft.com/office/drawing/2014/main" id="{22FA8FD1-2ED9-6842-9B80-1C062B58AB8B}"/>
              </a:ext>
            </a:extLst>
          </p:cNvPr>
          <p:cNvGrpSpPr/>
          <p:nvPr/>
        </p:nvGrpSpPr>
        <p:grpSpPr>
          <a:xfrm>
            <a:off x="110716" y="4243231"/>
            <a:ext cx="3958443" cy="2445207"/>
            <a:chOff x="99818" y="4305792"/>
            <a:chExt cx="3958443" cy="2445207"/>
          </a:xfrm>
        </p:grpSpPr>
        <p:pic>
          <p:nvPicPr>
            <p:cNvPr id="102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9818" y="4625524"/>
              <a:ext cx="3958443" cy="21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28650" y="4305792"/>
              <a:ext cx="1518364"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Neuroethics</a:t>
              </a:r>
            </a:p>
          </p:txBody>
        </p:sp>
      </p:grpSp>
      <p:grpSp>
        <p:nvGrpSpPr>
          <p:cNvPr id="11" name="Group 10" descr="&quot;Neuroscience in Movies&quot; Hands hold a movie clapboard in the open position, the background of the sand flats and hills are slightly out of focus. The clapboard reads: Neurotechnology Your Brain Occipital Lobe. "/>
          <p:cNvGrpSpPr/>
          <p:nvPr/>
        </p:nvGrpSpPr>
        <p:grpSpPr>
          <a:xfrm>
            <a:off x="4608514" y="4151195"/>
            <a:ext cx="4522143" cy="2559677"/>
            <a:chOff x="4568042" y="4240922"/>
            <a:chExt cx="4522143" cy="2559677"/>
          </a:xfrm>
        </p:grpSpPr>
        <p:pic>
          <p:nvPicPr>
            <p:cNvPr id="7" name="Picture 6"/>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68042" y="4240922"/>
              <a:ext cx="4522143" cy="2559677"/>
            </a:xfrm>
            <a:prstGeom prst="rect">
              <a:avLst/>
            </a:prstGeom>
          </p:spPr>
        </p:pic>
        <p:sp>
          <p:nvSpPr>
            <p:cNvPr id="13" name="Rectangle 12"/>
            <p:cNvSpPr/>
            <p:nvPr/>
          </p:nvSpPr>
          <p:spPr>
            <a:xfrm>
              <a:off x="4601559" y="4305792"/>
              <a:ext cx="2813591"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Neuroscience in Movies</a:t>
              </a:r>
            </a:p>
          </p:txBody>
        </p:sp>
      </p:grpSp>
    </p:spTree>
    <p:extLst>
      <p:ext uri="{BB962C8B-B14F-4D97-AF65-F5344CB8AC3E}">
        <p14:creationId xmlns:p14="http://schemas.microsoft.com/office/powerpoint/2010/main" val="3690351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
  <a:themeElements>
    <a:clrScheme name="includes try 1">
      <a:dk1>
        <a:srgbClr val="000000"/>
      </a:dk1>
      <a:lt1>
        <a:sysClr val="window" lastClr="FFFFFF"/>
      </a:lt1>
      <a:dk2>
        <a:srgbClr val="5E5E5E"/>
      </a:dk2>
      <a:lt2>
        <a:srgbClr val="DDDDDD"/>
      </a:lt2>
      <a:accent1>
        <a:srgbClr val="055F9E"/>
      </a:accent1>
      <a:accent2>
        <a:srgbClr val="8D9240"/>
      </a:accent2>
      <a:accent3>
        <a:srgbClr val="AA3339"/>
      </a:accent3>
      <a:accent4>
        <a:srgbClr val="AFAEA0"/>
      </a:accent4>
      <a:accent5>
        <a:srgbClr val="FEC306"/>
      </a:accent5>
      <a:accent6>
        <a:srgbClr val="AFAEA0"/>
      </a:accent6>
      <a:hlink>
        <a:srgbClr val="4082B3"/>
      </a:hlink>
      <a:folHlink>
        <a:srgbClr val="B2B2B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3522</TotalTime>
  <Words>887</Words>
  <Application>Microsoft Office PowerPoint</Application>
  <PresentationFormat>On-screen Show (4:3)</PresentationFormat>
  <Paragraphs>164</Paragraphs>
  <Slides>19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Gill Sans MT</vt:lpstr>
      <vt:lpstr>Helvetica Neue</vt:lpstr>
      <vt:lpstr>Lato</vt:lpstr>
      <vt:lpstr>OpenSansRegular</vt:lpstr>
      <vt:lpstr>Wingdings 2</vt:lpstr>
      <vt:lpstr>Office Theme</vt:lpstr>
      <vt:lpstr>Dividend</vt:lpstr>
      <vt:lpstr>What is Meant by Neurodiversity and What do Neurodiverse Students Want? </vt:lpstr>
      <vt:lpstr>Neuroscience for Neurodiverse Learners, DYNA STEM, and TAPDINTO-STEM, </vt:lpstr>
      <vt:lpstr>Neuroscience for  Neurodiverse Learners</vt:lpstr>
      <vt:lpstr>What does “Neurodiverse Learner” mean?</vt:lpstr>
      <vt:lpstr>NNL Student Activities</vt:lpstr>
      <vt:lpstr>Supporting NNL Students</vt:lpstr>
      <vt:lpstr>Example: Offering Options to Students</vt:lpstr>
      <vt:lpstr>The Importance of Hands-On Learning</vt:lpstr>
      <vt:lpstr>Examples of Student-Driven Content</vt:lpstr>
      <vt:lpstr>Near Peer Leaders</vt:lpstr>
      <vt:lpstr>Assistive Technology</vt:lpstr>
      <vt:lpstr>DYNA STEM: Discover Your Neurodiverse Advantage in STEM</vt:lpstr>
      <vt:lpstr>DYNA STEM: INCLUDES Planning</vt:lpstr>
      <vt:lpstr>Elevating neurodiversity as diversity in the college classroom: Model approach</vt:lpstr>
      <vt:lpstr>What do neurodiverse students tell us about their learning?</vt:lpstr>
      <vt:lpstr>Neurodiverse students tell us they want…</vt:lpstr>
      <vt:lpstr>Neurodiverse students tell us they want (continued)…</vt:lpstr>
      <vt:lpstr>Elevating neurodiversity as diversity in the college classroom: Model approach</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chudler</dc:creator>
  <cp:lastModifiedBy>Ronda J Jenson</cp:lastModifiedBy>
  <cp:revision>221</cp:revision>
  <dcterms:created xsi:type="dcterms:W3CDTF">2013-08-01T20:08:58Z</dcterms:created>
  <dcterms:modified xsi:type="dcterms:W3CDTF">2023-04-04T17:59:43Z</dcterms:modified>
</cp:coreProperties>
</file>